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4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4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4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5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5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5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5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5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5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56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5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58.xml" ContentType="application/vnd.openxmlformats-officedocument.themeOverr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notesMasterIdLst>
    <p:notesMasterId r:id="rId61"/>
  </p:notesMasterIdLst>
  <p:sldIdLst>
    <p:sldId id="256" r:id="rId2"/>
    <p:sldId id="348" r:id="rId3"/>
    <p:sldId id="377" r:id="rId4"/>
    <p:sldId id="378" r:id="rId5"/>
    <p:sldId id="379" r:id="rId6"/>
    <p:sldId id="380" r:id="rId7"/>
    <p:sldId id="385" r:id="rId8"/>
    <p:sldId id="381" r:id="rId9"/>
    <p:sldId id="384" r:id="rId10"/>
    <p:sldId id="396" r:id="rId11"/>
    <p:sldId id="383" r:id="rId12"/>
    <p:sldId id="382" r:id="rId13"/>
    <p:sldId id="397" r:id="rId14"/>
    <p:sldId id="388" r:id="rId15"/>
    <p:sldId id="391" r:id="rId16"/>
    <p:sldId id="386" r:id="rId17"/>
    <p:sldId id="387" r:id="rId18"/>
    <p:sldId id="364" r:id="rId19"/>
    <p:sldId id="389" r:id="rId20"/>
    <p:sldId id="392" r:id="rId21"/>
    <p:sldId id="390" r:id="rId22"/>
    <p:sldId id="393" r:id="rId23"/>
    <p:sldId id="394" r:id="rId24"/>
    <p:sldId id="395" r:id="rId25"/>
    <p:sldId id="372" r:id="rId26"/>
    <p:sldId id="366" r:id="rId27"/>
    <p:sldId id="349" r:id="rId28"/>
    <p:sldId id="351" r:id="rId29"/>
    <p:sldId id="373" r:id="rId30"/>
    <p:sldId id="346" r:id="rId31"/>
    <p:sldId id="350" r:id="rId32"/>
    <p:sldId id="352" r:id="rId33"/>
    <p:sldId id="317" r:id="rId34"/>
    <p:sldId id="315" r:id="rId35"/>
    <p:sldId id="318" r:id="rId36"/>
    <p:sldId id="322" r:id="rId37"/>
    <p:sldId id="323" r:id="rId38"/>
    <p:sldId id="321" r:id="rId39"/>
    <p:sldId id="320" r:id="rId40"/>
    <p:sldId id="319" r:id="rId41"/>
    <p:sldId id="312" r:id="rId42"/>
    <p:sldId id="328" r:id="rId43"/>
    <p:sldId id="329" r:id="rId44"/>
    <p:sldId id="327" r:id="rId45"/>
    <p:sldId id="326" r:id="rId46"/>
    <p:sldId id="330" r:id="rId47"/>
    <p:sldId id="325" r:id="rId48"/>
    <p:sldId id="341" r:id="rId49"/>
    <p:sldId id="337" r:id="rId50"/>
    <p:sldId id="340" r:id="rId51"/>
    <p:sldId id="339" r:id="rId52"/>
    <p:sldId id="342" r:id="rId53"/>
    <p:sldId id="345" r:id="rId54"/>
    <p:sldId id="344" r:id="rId55"/>
    <p:sldId id="343" r:id="rId56"/>
    <p:sldId id="353" r:id="rId57"/>
    <p:sldId id="357" r:id="rId58"/>
    <p:sldId id="356" r:id="rId59"/>
    <p:sldId id="358" r:id="rId60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ren Keushkerian" initials="SK" lastIdx="3" clrIdx="0">
    <p:extLst>
      <p:ext uri="{19B8F6BF-5375-455C-9EA6-DF929625EA0E}">
        <p15:presenceInfo xmlns:p15="http://schemas.microsoft.com/office/powerpoint/2012/main" userId="830e91205a3ce0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CFD21E-A0A5-4D02-BEB8-427319261B97}" v="8" dt="2022-09-06T20:42:54.3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29" autoAdjust="0"/>
    <p:restoredTop sz="95182" autoAdjust="0"/>
  </p:normalViewPr>
  <p:slideViewPr>
    <p:cSldViewPr snapToGrid="0">
      <p:cViewPr varScale="1">
        <p:scale>
          <a:sx n="108" d="100"/>
          <a:sy n="108" d="100"/>
        </p:scale>
        <p:origin x="91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en Keushkerian" userId="830e91205a3ce052" providerId="LiveId" clId="{6AB1A976-77C6-4BD6-A636-9D49A8B850FF}"/>
    <pc:docChg chg="undo custSel addSld delSld modSld sldOrd">
      <pc:chgData name="Suren Keushkerian" userId="830e91205a3ce052" providerId="LiveId" clId="{6AB1A976-77C6-4BD6-A636-9D49A8B850FF}" dt="2022-03-29T21:09:28.357" v="359" actId="115"/>
      <pc:docMkLst>
        <pc:docMk/>
      </pc:docMkLst>
      <pc:sldChg chg="modSp mod">
        <pc:chgData name="Suren Keushkerian" userId="830e91205a3ce052" providerId="LiveId" clId="{6AB1A976-77C6-4BD6-A636-9D49A8B850FF}" dt="2022-03-29T21:09:28.357" v="359" actId="115"/>
        <pc:sldMkLst>
          <pc:docMk/>
          <pc:sldMk cId="379444238" sldId="318"/>
        </pc:sldMkLst>
        <pc:spChg chg="mod">
          <ac:chgData name="Suren Keushkerian" userId="830e91205a3ce052" providerId="LiveId" clId="{6AB1A976-77C6-4BD6-A636-9D49A8B850FF}" dt="2022-03-29T21:09:28.357" v="359" actId="115"/>
          <ac:spMkLst>
            <pc:docMk/>
            <pc:sldMk cId="379444238" sldId="318"/>
            <ac:spMk id="15" creationId="{8F0E29D4-A3C4-4116-B03A-95F616BD589E}"/>
          </ac:spMkLst>
        </pc:spChg>
        <pc:spChg chg="mod">
          <ac:chgData name="Suren Keushkerian" userId="830e91205a3ce052" providerId="LiveId" clId="{6AB1A976-77C6-4BD6-A636-9D49A8B850FF}" dt="2022-03-29T21:09:21.280" v="357" actId="255"/>
          <ac:spMkLst>
            <pc:docMk/>
            <pc:sldMk cId="379444238" sldId="318"/>
            <ac:spMk id="20" creationId="{8EB8BA18-F599-4DA9-A4E1-22C43539AB82}"/>
          </ac:spMkLst>
        </pc:spChg>
        <pc:spChg chg="mod">
          <ac:chgData name="Suren Keushkerian" userId="830e91205a3ce052" providerId="LiveId" clId="{6AB1A976-77C6-4BD6-A636-9D49A8B850FF}" dt="2022-03-29T21:09:26.113" v="358" actId="255"/>
          <ac:spMkLst>
            <pc:docMk/>
            <pc:sldMk cId="379444238" sldId="318"/>
            <ac:spMk id="24" creationId="{95B6DFCF-000F-4744-B78D-251F00E1973E}"/>
          </ac:spMkLst>
        </pc:spChg>
      </pc:sldChg>
      <pc:sldChg chg="modSp mod">
        <pc:chgData name="Suren Keushkerian" userId="830e91205a3ce052" providerId="LiveId" clId="{6AB1A976-77C6-4BD6-A636-9D49A8B850FF}" dt="2022-03-29T21:08:26.355" v="355" actId="207"/>
        <pc:sldMkLst>
          <pc:docMk/>
          <pc:sldMk cId="94924028" sldId="346"/>
        </pc:sldMkLst>
        <pc:spChg chg="mod">
          <ac:chgData name="Suren Keushkerian" userId="830e91205a3ce052" providerId="LiveId" clId="{6AB1A976-77C6-4BD6-A636-9D49A8B850FF}" dt="2022-03-29T21:08:26.355" v="355" actId="207"/>
          <ac:spMkLst>
            <pc:docMk/>
            <pc:sldMk cId="94924028" sldId="346"/>
            <ac:spMk id="3" creationId="{18759F65-37DA-430E-B097-6D4C5EA4D69D}"/>
          </ac:spMkLst>
        </pc:spChg>
        <pc:spChg chg="mod">
          <ac:chgData name="Suren Keushkerian" userId="830e91205a3ce052" providerId="LiveId" clId="{6AB1A976-77C6-4BD6-A636-9D49A8B850FF}" dt="2022-03-29T21:07:50.356" v="351" actId="20577"/>
          <ac:spMkLst>
            <pc:docMk/>
            <pc:sldMk cId="94924028" sldId="346"/>
            <ac:spMk id="5" creationId="{2E2B348B-8473-4BBC-8986-7BAE9F7B4B5F}"/>
          </ac:spMkLst>
        </pc:spChg>
      </pc:sldChg>
      <pc:sldChg chg="del">
        <pc:chgData name="Suren Keushkerian" userId="830e91205a3ce052" providerId="LiveId" clId="{6AB1A976-77C6-4BD6-A636-9D49A8B850FF}" dt="2022-03-29T20:58:04.822" v="268" actId="47"/>
        <pc:sldMkLst>
          <pc:docMk/>
          <pc:sldMk cId="608926212" sldId="368"/>
        </pc:sldMkLst>
      </pc:sldChg>
      <pc:sldChg chg="addSp delSp modSp mod">
        <pc:chgData name="Suren Keushkerian" userId="830e91205a3ce052" providerId="LiveId" clId="{6AB1A976-77C6-4BD6-A636-9D49A8B850FF}" dt="2022-03-29T20:44:35.305" v="5" actId="14100"/>
        <pc:sldMkLst>
          <pc:docMk/>
          <pc:sldMk cId="3957542671" sldId="371"/>
        </pc:sldMkLst>
        <pc:picChg chg="add mod">
          <ac:chgData name="Suren Keushkerian" userId="830e91205a3ce052" providerId="LiveId" clId="{6AB1A976-77C6-4BD6-A636-9D49A8B850FF}" dt="2022-03-29T20:44:35.305" v="5" actId="14100"/>
          <ac:picMkLst>
            <pc:docMk/>
            <pc:sldMk cId="3957542671" sldId="371"/>
            <ac:picMk id="4" creationId="{32992B4D-0576-407C-BDBE-E30B46D1C473}"/>
          </ac:picMkLst>
        </pc:picChg>
        <pc:picChg chg="del">
          <ac:chgData name="Suren Keushkerian" userId="830e91205a3ce052" providerId="LiveId" clId="{6AB1A976-77C6-4BD6-A636-9D49A8B850FF}" dt="2022-03-29T20:43:34.319" v="0" actId="478"/>
          <ac:picMkLst>
            <pc:docMk/>
            <pc:sldMk cId="3957542671" sldId="371"/>
            <ac:picMk id="5" creationId="{A94C1CDB-3EBF-48A8-800E-B3BAE6560ED9}"/>
          </ac:picMkLst>
        </pc:picChg>
      </pc:sldChg>
      <pc:sldChg chg="modSp mod">
        <pc:chgData name="Suren Keushkerian" userId="830e91205a3ce052" providerId="LiveId" clId="{6AB1A976-77C6-4BD6-A636-9D49A8B850FF}" dt="2022-03-29T21:05:49.355" v="344" actId="313"/>
        <pc:sldMkLst>
          <pc:docMk/>
          <pc:sldMk cId="4082492857" sldId="373"/>
        </pc:sldMkLst>
        <pc:spChg chg="mod">
          <ac:chgData name="Suren Keushkerian" userId="830e91205a3ce052" providerId="LiveId" clId="{6AB1A976-77C6-4BD6-A636-9D49A8B850FF}" dt="2022-03-29T21:05:15.881" v="326" actId="1076"/>
          <ac:spMkLst>
            <pc:docMk/>
            <pc:sldMk cId="4082492857" sldId="373"/>
            <ac:spMk id="3" creationId="{785DF43D-17FC-4B57-A8F7-5D1AC8ADFD87}"/>
          </ac:spMkLst>
        </pc:spChg>
        <pc:spChg chg="mod">
          <ac:chgData name="Suren Keushkerian" userId="830e91205a3ce052" providerId="LiveId" clId="{6AB1A976-77C6-4BD6-A636-9D49A8B850FF}" dt="2022-03-29T21:05:21.473" v="327" actId="1076"/>
          <ac:spMkLst>
            <pc:docMk/>
            <pc:sldMk cId="4082492857" sldId="373"/>
            <ac:spMk id="9" creationId="{6CC99489-0967-429C-8644-5F9AF8A1E556}"/>
          </ac:spMkLst>
        </pc:spChg>
        <pc:spChg chg="mod">
          <ac:chgData name="Suren Keushkerian" userId="830e91205a3ce052" providerId="LiveId" clId="{6AB1A976-77C6-4BD6-A636-9D49A8B850FF}" dt="2022-03-29T21:05:15.881" v="326" actId="1076"/>
          <ac:spMkLst>
            <pc:docMk/>
            <pc:sldMk cId="4082492857" sldId="373"/>
            <ac:spMk id="14" creationId="{7C5318FB-4D04-4D5F-97AD-03B42889A18E}"/>
          </ac:spMkLst>
        </pc:spChg>
        <pc:spChg chg="mod">
          <ac:chgData name="Suren Keushkerian" userId="830e91205a3ce052" providerId="LiveId" clId="{6AB1A976-77C6-4BD6-A636-9D49A8B850FF}" dt="2022-03-29T21:05:15.881" v="326" actId="1076"/>
          <ac:spMkLst>
            <pc:docMk/>
            <pc:sldMk cId="4082492857" sldId="373"/>
            <ac:spMk id="24" creationId="{468DD4CF-0CE4-4566-8541-727209B45CFA}"/>
          </ac:spMkLst>
        </pc:spChg>
        <pc:spChg chg="mod">
          <ac:chgData name="Suren Keushkerian" userId="830e91205a3ce052" providerId="LiveId" clId="{6AB1A976-77C6-4BD6-A636-9D49A8B850FF}" dt="2022-03-29T21:05:15.881" v="326" actId="1076"/>
          <ac:spMkLst>
            <pc:docMk/>
            <pc:sldMk cId="4082492857" sldId="373"/>
            <ac:spMk id="27" creationId="{44240484-328F-4264-AAA3-9EA4C11BC116}"/>
          </ac:spMkLst>
        </pc:spChg>
        <pc:spChg chg="mod">
          <ac:chgData name="Suren Keushkerian" userId="830e91205a3ce052" providerId="LiveId" clId="{6AB1A976-77C6-4BD6-A636-9D49A8B850FF}" dt="2022-03-29T21:05:49.355" v="344" actId="313"/>
          <ac:spMkLst>
            <pc:docMk/>
            <pc:sldMk cId="4082492857" sldId="373"/>
            <ac:spMk id="33" creationId="{1345E0B7-43C8-49D5-8C1E-C44049CC5EF8}"/>
          </ac:spMkLst>
        </pc:spChg>
        <pc:spChg chg="mod">
          <ac:chgData name="Suren Keushkerian" userId="830e91205a3ce052" providerId="LiveId" clId="{6AB1A976-77C6-4BD6-A636-9D49A8B850FF}" dt="2022-03-29T21:05:26.804" v="329" actId="1076"/>
          <ac:spMkLst>
            <pc:docMk/>
            <pc:sldMk cId="4082492857" sldId="373"/>
            <ac:spMk id="34" creationId="{F1ECA283-8FEF-47ED-8610-3FD894B1B035}"/>
          </ac:spMkLst>
        </pc:spChg>
        <pc:spChg chg="mod">
          <ac:chgData name="Suren Keushkerian" userId="830e91205a3ce052" providerId="LiveId" clId="{6AB1A976-77C6-4BD6-A636-9D49A8B850FF}" dt="2022-03-29T21:05:15.881" v="326" actId="1076"/>
          <ac:spMkLst>
            <pc:docMk/>
            <pc:sldMk cId="4082492857" sldId="373"/>
            <ac:spMk id="38" creationId="{70F19A3A-2BA0-40DE-A6B3-9963741F2772}"/>
          </ac:spMkLst>
        </pc:spChg>
        <pc:spChg chg="mod">
          <ac:chgData name="Suren Keushkerian" userId="830e91205a3ce052" providerId="LiveId" clId="{6AB1A976-77C6-4BD6-A636-9D49A8B850FF}" dt="2022-03-29T21:05:31.685" v="330" actId="1076"/>
          <ac:spMkLst>
            <pc:docMk/>
            <pc:sldMk cId="4082492857" sldId="373"/>
            <ac:spMk id="45" creationId="{678705F3-5E73-4A88-A59C-11E3A3E1DA72}"/>
          </ac:spMkLst>
        </pc:spChg>
        <pc:spChg chg="mod">
          <ac:chgData name="Suren Keushkerian" userId="830e91205a3ce052" providerId="LiveId" clId="{6AB1A976-77C6-4BD6-A636-9D49A8B850FF}" dt="2022-03-29T21:05:15.881" v="326" actId="1076"/>
          <ac:spMkLst>
            <pc:docMk/>
            <pc:sldMk cId="4082492857" sldId="373"/>
            <ac:spMk id="47" creationId="{9787564F-3791-48C8-B78A-FA1047A09E21}"/>
          </ac:spMkLst>
        </pc:spChg>
        <pc:grpChg chg="mod">
          <ac:chgData name="Suren Keushkerian" userId="830e91205a3ce052" providerId="LiveId" clId="{6AB1A976-77C6-4BD6-A636-9D49A8B850FF}" dt="2022-03-29T21:05:15.881" v="326" actId="1076"/>
          <ac:grpSpMkLst>
            <pc:docMk/>
            <pc:sldMk cId="4082492857" sldId="373"/>
            <ac:grpSpMk id="10" creationId="{7CD11CE5-696C-44A7-8166-7A0365DA0C44}"/>
          </ac:grpSpMkLst>
        </pc:grpChg>
        <pc:picChg chg="mod">
          <ac:chgData name="Suren Keushkerian" userId="830e91205a3ce052" providerId="LiveId" clId="{6AB1A976-77C6-4BD6-A636-9D49A8B850FF}" dt="2022-03-29T21:05:15.881" v="326" actId="1076"/>
          <ac:picMkLst>
            <pc:docMk/>
            <pc:sldMk cId="4082492857" sldId="373"/>
            <ac:picMk id="4" creationId="{1737850D-F30D-4990-B66E-F63E5858225A}"/>
          </ac:picMkLst>
        </pc:picChg>
        <pc:picChg chg="mod">
          <ac:chgData name="Suren Keushkerian" userId="830e91205a3ce052" providerId="LiveId" clId="{6AB1A976-77C6-4BD6-A636-9D49A8B850FF}" dt="2022-03-29T21:05:15.881" v="326" actId="1076"/>
          <ac:picMkLst>
            <pc:docMk/>
            <pc:sldMk cId="4082492857" sldId="373"/>
            <ac:picMk id="17" creationId="{4B8CDC89-DC02-4406-B20C-20C80897A51B}"/>
          </ac:picMkLst>
        </pc:picChg>
        <pc:picChg chg="mod">
          <ac:chgData name="Suren Keushkerian" userId="830e91205a3ce052" providerId="LiveId" clId="{6AB1A976-77C6-4BD6-A636-9D49A8B850FF}" dt="2022-03-29T21:05:47.873" v="343" actId="14100"/>
          <ac:picMkLst>
            <pc:docMk/>
            <pc:sldMk cId="4082492857" sldId="373"/>
            <ac:picMk id="28" creationId="{03EA93A4-71FE-4B5B-9180-7772F9ED2C88}"/>
          </ac:picMkLst>
        </pc:picChg>
        <pc:cxnChg chg="mod">
          <ac:chgData name="Suren Keushkerian" userId="830e91205a3ce052" providerId="LiveId" clId="{6AB1A976-77C6-4BD6-A636-9D49A8B850FF}" dt="2022-03-29T21:05:15.881" v="326" actId="1076"/>
          <ac:cxnSpMkLst>
            <pc:docMk/>
            <pc:sldMk cId="4082492857" sldId="373"/>
            <ac:cxnSpMk id="7" creationId="{CFAA93F5-7E93-4731-A1D0-CC3244FD7FB2}"/>
          </ac:cxnSpMkLst>
        </pc:cxnChg>
        <pc:cxnChg chg="mod">
          <ac:chgData name="Suren Keushkerian" userId="830e91205a3ce052" providerId="LiveId" clId="{6AB1A976-77C6-4BD6-A636-9D49A8B850FF}" dt="2022-03-29T21:05:15.881" v="326" actId="1076"/>
          <ac:cxnSpMkLst>
            <pc:docMk/>
            <pc:sldMk cId="4082492857" sldId="373"/>
            <ac:cxnSpMk id="11" creationId="{2A27538D-B0C1-4A10-B445-FA2C9036487A}"/>
          </ac:cxnSpMkLst>
        </pc:cxnChg>
        <pc:cxnChg chg="mod">
          <ac:chgData name="Suren Keushkerian" userId="830e91205a3ce052" providerId="LiveId" clId="{6AB1A976-77C6-4BD6-A636-9D49A8B850FF}" dt="2022-03-29T21:05:15.881" v="326" actId="1076"/>
          <ac:cxnSpMkLst>
            <pc:docMk/>
            <pc:sldMk cId="4082492857" sldId="373"/>
            <ac:cxnSpMk id="12" creationId="{038D5E27-DAF1-4F14-B990-D9D6AF0EF545}"/>
          </ac:cxnSpMkLst>
        </pc:cxnChg>
        <pc:cxnChg chg="mod">
          <ac:chgData name="Suren Keushkerian" userId="830e91205a3ce052" providerId="LiveId" clId="{6AB1A976-77C6-4BD6-A636-9D49A8B850FF}" dt="2022-03-29T21:05:15.881" v="326" actId="1076"/>
          <ac:cxnSpMkLst>
            <pc:docMk/>
            <pc:sldMk cId="4082492857" sldId="373"/>
            <ac:cxnSpMk id="13" creationId="{562971D1-558B-422A-993D-953E6ADFBA4A}"/>
          </ac:cxnSpMkLst>
        </pc:cxnChg>
        <pc:cxnChg chg="mod">
          <ac:chgData name="Suren Keushkerian" userId="830e91205a3ce052" providerId="LiveId" clId="{6AB1A976-77C6-4BD6-A636-9D49A8B850FF}" dt="2022-03-29T21:05:15.881" v="326" actId="1076"/>
          <ac:cxnSpMkLst>
            <pc:docMk/>
            <pc:sldMk cId="4082492857" sldId="373"/>
            <ac:cxnSpMk id="29" creationId="{65A91CFB-CE7D-4360-A7CE-EADE0A2F080B}"/>
          </ac:cxnSpMkLst>
        </pc:cxnChg>
        <pc:cxnChg chg="mod">
          <ac:chgData name="Suren Keushkerian" userId="830e91205a3ce052" providerId="LiveId" clId="{6AB1A976-77C6-4BD6-A636-9D49A8B850FF}" dt="2022-03-29T21:05:24.341" v="328" actId="1076"/>
          <ac:cxnSpMkLst>
            <pc:docMk/>
            <pc:sldMk cId="4082492857" sldId="373"/>
            <ac:cxnSpMk id="36" creationId="{9C7EF857-81E8-47CC-AB4D-2CBFBB248B03}"/>
          </ac:cxnSpMkLst>
        </pc:cxnChg>
        <pc:cxnChg chg="mod">
          <ac:chgData name="Suren Keushkerian" userId="830e91205a3ce052" providerId="LiveId" clId="{6AB1A976-77C6-4BD6-A636-9D49A8B850FF}" dt="2022-03-29T21:05:15.881" v="326" actId="1076"/>
          <ac:cxnSpMkLst>
            <pc:docMk/>
            <pc:sldMk cId="4082492857" sldId="373"/>
            <ac:cxnSpMk id="39" creationId="{CBAB6F5A-E3AA-4683-91F3-ECA8E819B8C6}"/>
          </ac:cxnSpMkLst>
        </pc:cxnChg>
      </pc:sldChg>
      <pc:sldChg chg="modSp mod">
        <pc:chgData name="Suren Keushkerian" userId="830e91205a3ce052" providerId="LiveId" clId="{6AB1A976-77C6-4BD6-A636-9D49A8B850FF}" dt="2022-03-29T20:47:41.093" v="86" actId="115"/>
        <pc:sldMkLst>
          <pc:docMk/>
          <pc:sldMk cId="535891724" sldId="378"/>
        </pc:sldMkLst>
        <pc:spChg chg="mod">
          <ac:chgData name="Suren Keushkerian" userId="830e91205a3ce052" providerId="LiveId" clId="{6AB1A976-77C6-4BD6-A636-9D49A8B850FF}" dt="2022-03-29T20:47:41.093" v="86" actId="115"/>
          <ac:spMkLst>
            <pc:docMk/>
            <pc:sldMk cId="535891724" sldId="378"/>
            <ac:spMk id="9" creationId="{B5B5CBA8-0822-44A6-BFB6-F9F3E5F40C78}"/>
          </ac:spMkLst>
        </pc:spChg>
      </pc:sldChg>
      <pc:sldChg chg="modSp mod">
        <pc:chgData name="Suren Keushkerian" userId="830e91205a3ce052" providerId="LiveId" clId="{6AB1A976-77C6-4BD6-A636-9D49A8B850FF}" dt="2022-03-29T20:50:06.389" v="181" actId="313"/>
        <pc:sldMkLst>
          <pc:docMk/>
          <pc:sldMk cId="3699734617" sldId="379"/>
        </pc:sldMkLst>
        <pc:spChg chg="mod">
          <ac:chgData name="Suren Keushkerian" userId="830e91205a3ce052" providerId="LiveId" clId="{6AB1A976-77C6-4BD6-A636-9D49A8B850FF}" dt="2022-03-29T20:50:06.389" v="181" actId="313"/>
          <ac:spMkLst>
            <pc:docMk/>
            <pc:sldMk cId="3699734617" sldId="379"/>
            <ac:spMk id="9" creationId="{F00F1E60-FB97-4493-84E9-956A61921935}"/>
          </ac:spMkLst>
        </pc:spChg>
      </pc:sldChg>
      <pc:sldChg chg="modSp mod">
        <pc:chgData name="Suren Keushkerian" userId="830e91205a3ce052" providerId="LiveId" clId="{6AB1A976-77C6-4BD6-A636-9D49A8B850FF}" dt="2022-03-29T20:50:18.375" v="184" actId="20577"/>
        <pc:sldMkLst>
          <pc:docMk/>
          <pc:sldMk cId="3316509504" sldId="380"/>
        </pc:sldMkLst>
        <pc:spChg chg="mod">
          <ac:chgData name="Suren Keushkerian" userId="830e91205a3ce052" providerId="LiveId" clId="{6AB1A976-77C6-4BD6-A636-9D49A8B850FF}" dt="2022-03-29T20:50:18.375" v="184" actId="20577"/>
          <ac:spMkLst>
            <pc:docMk/>
            <pc:sldMk cId="3316509504" sldId="380"/>
            <ac:spMk id="2" creationId="{AD4E8C92-686E-4AFE-9C5D-DAD060AC92E0}"/>
          </ac:spMkLst>
        </pc:spChg>
        <pc:spChg chg="mod">
          <ac:chgData name="Suren Keushkerian" userId="830e91205a3ce052" providerId="LiveId" clId="{6AB1A976-77C6-4BD6-A636-9D49A8B850FF}" dt="2022-03-29T20:49:38.363" v="176" actId="115"/>
          <ac:spMkLst>
            <pc:docMk/>
            <pc:sldMk cId="3316509504" sldId="380"/>
            <ac:spMk id="13" creationId="{B79D4EFC-1E3B-4ACD-B219-39045397F9EC}"/>
          </ac:spMkLst>
        </pc:spChg>
      </pc:sldChg>
      <pc:sldChg chg="modSp mod">
        <pc:chgData name="Suren Keushkerian" userId="830e91205a3ce052" providerId="LiveId" clId="{6AB1A976-77C6-4BD6-A636-9D49A8B850FF}" dt="2022-03-29T20:54:01.616" v="187" actId="20577"/>
        <pc:sldMkLst>
          <pc:docMk/>
          <pc:sldMk cId="28189915" sldId="384"/>
        </pc:sldMkLst>
        <pc:spChg chg="mod">
          <ac:chgData name="Suren Keushkerian" userId="830e91205a3ce052" providerId="LiveId" clId="{6AB1A976-77C6-4BD6-A636-9D49A8B850FF}" dt="2022-03-29T20:54:01.616" v="187" actId="20577"/>
          <ac:spMkLst>
            <pc:docMk/>
            <pc:sldMk cId="28189915" sldId="384"/>
            <ac:spMk id="2" creationId="{AD4E8C92-686E-4AFE-9C5D-DAD060AC92E0}"/>
          </ac:spMkLst>
        </pc:spChg>
      </pc:sldChg>
      <pc:sldChg chg="modSp mod ord">
        <pc:chgData name="Suren Keushkerian" userId="830e91205a3ce052" providerId="LiveId" clId="{6AB1A976-77C6-4BD6-A636-9D49A8B850FF}" dt="2022-03-29T21:00:56.241" v="278" actId="1076"/>
        <pc:sldMkLst>
          <pc:docMk/>
          <pc:sldMk cId="459460677" sldId="388"/>
        </pc:sldMkLst>
        <pc:spChg chg="mod">
          <ac:chgData name="Suren Keushkerian" userId="830e91205a3ce052" providerId="LiveId" clId="{6AB1A976-77C6-4BD6-A636-9D49A8B850FF}" dt="2022-03-29T21:00:56.241" v="278" actId="1076"/>
          <ac:spMkLst>
            <pc:docMk/>
            <pc:sldMk cId="459460677" sldId="388"/>
            <ac:spMk id="19" creationId="{C4F2DEF8-02EC-4726-839E-E4E8278EAA98}"/>
          </ac:spMkLst>
        </pc:spChg>
      </pc:sldChg>
      <pc:sldChg chg="modSp mod">
        <pc:chgData name="Suren Keushkerian" userId="830e91205a3ce052" providerId="LiveId" clId="{6AB1A976-77C6-4BD6-A636-9D49A8B850FF}" dt="2022-03-29T21:02:10.978" v="288" actId="313"/>
        <pc:sldMkLst>
          <pc:docMk/>
          <pc:sldMk cId="1911325887" sldId="389"/>
        </pc:sldMkLst>
        <pc:spChg chg="mod">
          <ac:chgData name="Suren Keushkerian" userId="830e91205a3ce052" providerId="LiveId" clId="{6AB1A976-77C6-4BD6-A636-9D49A8B850FF}" dt="2022-03-29T21:02:10.978" v="288" actId="313"/>
          <ac:spMkLst>
            <pc:docMk/>
            <pc:sldMk cId="1911325887" sldId="389"/>
            <ac:spMk id="17" creationId="{BB44C9A2-48C9-4513-9707-7785270A24EE}"/>
          </ac:spMkLst>
        </pc:spChg>
      </pc:sldChg>
      <pc:sldChg chg="modSp mod">
        <pc:chgData name="Suren Keushkerian" userId="830e91205a3ce052" providerId="LiveId" clId="{6AB1A976-77C6-4BD6-A636-9D49A8B850FF}" dt="2022-03-29T21:02:50.857" v="318" actId="20577"/>
        <pc:sldMkLst>
          <pc:docMk/>
          <pc:sldMk cId="4058744806" sldId="390"/>
        </pc:sldMkLst>
        <pc:spChg chg="mod">
          <ac:chgData name="Suren Keushkerian" userId="830e91205a3ce052" providerId="LiveId" clId="{6AB1A976-77C6-4BD6-A636-9D49A8B850FF}" dt="2022-03-29T21:02:50.857" v="318" actId="20577"/>
          <ac:spMkLst>
            <pc:docMk/>
            <pc:sldMk cId="4058744806" sldId="390"/>
            <ac:spMk id="2" creationId="{AD4E8C92-686E-4AFE-9C5D-DAD060AC92E0}"/>
          </ac:spMkLst>
        </pc:spChg>
        <pc:spChg chg="mod">
          <ac:chgData name="Suren Keushkerian" userId="830e91205a3ce052" providerId="LiveId" clId="{6AB1A976-77C6-4BD6-A636-9D49A8B850FF}" dt="2022-03-29T21:02:30.660" v="290" actId="20577"/>
          <ac:spMkLst>
            <pc:docMk/>
            <pc:sldMk cId="4058744806" sldId="390"/>
            <ac:spMk id="12" creationId="{737E6C58-700D-434C-B5AE-0D6933622EC7}"/>
          </ac:spMkLst>
        </pc:spChg>
      </pc:sldChg>
      <pc:sldChg chg="addSp delSp modSp mod ord">
        <pc:chgData name="Suren Keushkerian" userId="830e91205a3ce052" providerId="LiveId" clId="{6AB1A976-77C6-4BD6-A636-9D49A8B850FF}" dt="2022-03-29T21:01:48.846" v="287" actId="20577"/>
        <pc:sldMkLst>
          <pc:docMk/>
          <pc:sldMk cId="1963413302" sldId="391"/>
        </pc:sldMkLst>
        <pc:spChg chg="mod">
          <ac:chgData name="Suren Keushkerian" userId="830e91205a3ce052" providerId="LiveId" clId="{6AB1A976-77C6-4BD6-A636-9D49A8B850FF}" dt="2022-03-29T21:01:48.846" v="287" actId="20577"/>
          <ac:spMkLst>
            <pc:docMk/>
            <pc:sldMk cId="1963413302" sldId="391"/>
            <ac:spMk id="12" creationId="{1B2DDF4D-2A6B-4115-A41E-5D4B52BAFB99}"/>
          </ac:spMkLst>
        </pc:spChg>
        <pc:graphicFrameChg chg="add mod modGraphic">
          <ac:chgData name="Suren Keushkerian" userId="830e91205a3ce052" providerId="LiveId" clId="{6AB1A976-77C6-4BD6-A636-9D49A8B850FF}" dt="2022-03-29T21:01:11.389" v="281" actId="1076"/>
          <ac:graphicFrameMkLst>
            <pc:docMk/>
            <pc:sldMk cId="1963413302" sldId="391"/>
            <ac:graphicFrameMk id="3" creationId="{27FC67B7-5C47-4A59-83C1-39A50CB8E365}"/>
          </ac:graphicFrameMkLst>
        </pc:graphicFrameChg>
        <pc:picChg chg="add del mod">
          <ac:chgData name="Suren Keushkerian" userId="830e91205a3ce052" providerId="LiveId" clId="{6AB1A976-77C6-4BD6-A636-9D49A8B850FF}" dt="2022-03-29T21:00:39.182" v="274"/>
          <ac:picMkLst>
            <pc:docMk/>
            <pc:sldMk cId="1963413302" sldId="391"/>
            <ac:picMk id="13" creationId="{089E0FB0-32D7-4321-99B3-FD92891926CE}"/>
          </ac:picMkLst>
        </pc:picChg>
        <pc:picChg chg="add del mod">
          <ac:chgData name="Suren Keushkerian" userId="830e91205a3ce052" providerId="LiveId" clId="{6AB1A976-77C6-4BD6-A636-9D49A8B850FF}" dt="2022-03-29T21:00:45.615" v="276"/>
          <ac:picMkLst>
            <pc:docMk/>
            <pc:sldMk cId="1963413302" sldId="391"/>
            <ac:picMk id="14" creationId="{CF294C05-5D04-436B-AACB-90054A051E15}"/>
          </ac:picMkLst>
        </pc:picChg>
      </pc:sldChg>
      <pc:sldChg chg="addSp modSp add mod">
        <pc:chgData name="Suren Keushkerian" userId="830e91205a3ce052" providerId="LiveId" clId="{6AB1A976-77C6-4BD6-A636-9D49A8B850FF}" dt="2022-03-29T20:57:01.404" v="261" actId="1076"/>
        <pc:sldMkLst>
          <pc:docMk/>
          <pc:sldMk cId="514759200" sldId="396"/>
        </pc:sldMkLst>
        <pc:spChg chg="mod">
          <ac:chgData name="Suren Keushkerian" userId="830e91205a3ce052" providerId="LiveId" clId="{6AB1A976-77C6-4BD6-A636-9D49A8B850FF}" dt="2022-03-29T20:54:10.812" v="190" actId="1076"/>
          <ac:spMkLst>
            <pc:docMk/>
            <pc:sldMk cId="514759200" sldId="396"/>
            <ac:spMk id="12" creationId="{17D93B46-99EE-4356-9DAA-8E43DA59DC0F}"/>
          </ac:spMkLst>
        </pc:spChg>
        <pc:spChg chg="add mod">
          <ac:chgData name="Suren Keushkerian" userId="830e91205a3ce052" providerId="LiveId" clId="{6AB1A976-77C6-4BD6-A636-9D49A8B850FF}" dt="2022-03-29T20:57:01.404" v="261" actId="1076"/>
          <ac:spMkLst>
            <pc:docMk/>
            <pc:sldMk cId="514759200" sldId="396"/>
            <ac:spMk id="14" creationId="{0FC1EBF4-C407-4E4D-956B-30D63C23C341}"/>
          </ac:spMkLst>
        </pc:spChg>
        <pc:spChg chg="add mod">
          <ac:chgData name="Suren Keushkerian" userId="830e91205a3ce052" providerId="LiveId" clId="{6AB1A976-77C6-4BD6-A636-9D49A8B850FF}" dt="2022-03-29T20:56:54.246" v="260" actId="20577"/>
          <ac:spMkLst>
            <pc:docMk/>
            <pc:sldMk cId="514759200" sldId="396"/>
            <ac:spMk id="16" creationId="{504EB9DD-E70D-4AA5-B30B-E85CD96C4E58}"/>
          </ac:spMkLst>
        </pc:spChg>
        <pc:grpChg chg="mod">
          <ac:chgData name="Suren Keushkerian" userId="830e91205a3ce052" providerId="LiveId" clId="{6AB1A976-77C6-4BD6-A636-9D49A8B850FF}" dt="2022-03-29T20:54:10.812" v="190" actId="1076"/>
          <ac:grpSpMkLst>
            <pc:docMk/>
            <pc:sldMk cId="514759200" sldId="396"/>
            <ac:grpSpMk id="10" creationId="{48AC6A4D-1457-4072-9548-EACC43DDA81E}"/>
          </ac:grpSpMkLst>
        </pc:grpChg>
        <pc:picChg chg="mod">
          <ac:chgData name="Suren Keushkerian" userId="830e91205a3ce052" providerId="LiveId" clId="{6AB1A976-77C6-4BD6-A636-9D49A8B850FF}" dt="2022-03-29T20:54:10.812" v="190" actId="1076"/>
          <ac:picMkLst>
            <pc:docMk/>
            <pc:sldMk cId="514759200" sldId="396"/>
            <ac:picMk id="11" creationId="{7385A59C-A9B5-415E-9AE8-41FA24909C47}"/>
          </ac:picMkLst>
        </pc:picChg>
      </pc:sldChg>
      <pc:sldChg chg="addSp modSp add">
        <pc:chgData name="Suren Keushkerian" userId="830e91205a3ce052" providerId="LiveId" clId="{6AB1A976-77C6-4BD6-A636-9D49A8B850FF}" dt="2022-03-29T20:57:45.342" v="267" actId="14100"/>
        <pc:sldMkLst>
          <pc:docMk/>
          <pc:sldMk cId="758336165" sldId="397"/>
        </pc:sldMkLst>
        <pc:spChg chg="mod">
          <ac:chgData name="Suren Keushkerian" userId="830e91205a3ce052" providerId="LiveId" clId="{6AB1A976-77C6-4BD6-A636-9D49A8B850FF}" dt="2022-03-29T20:57:45.342" v="267" actId="14100"/>
          <ac:spMkLst>
            <pc:docMk/>
            <pc:sldMk cId="758336165" sldId="397"/>
            <ac:spMk id="12" creationId="{E147FA15-E7A8-4925-84E7-15C07F67D3A2}"/>
          </ac:spMkLst>
        </pc:spChg>
        <pc:grpChg chg="mod">
          <ac:chgData name="Suren Keushkerian" userId="830e91205a3ce052" providerId="LiveId" clId="{6AB1A976-77C6-4BD6-A636-9D49A8B850FF}" dt="2022-03-29T20:57:45.342" v="267" actId="14100"/>
          <ac:grpSpMkLst>
            <pc:docMk/>
            <pc:sldMk cId="758336165" sldId="397"/>
            <ac:grpSpMk id="10" creationId="{0A8A28B5-D7F4-42CD-8322-BF74F391A8ED}"/>
          </ac:grpSpMkLst>
        </pc:grpChg>
        <pc:picChg chg="mod">
          <ac:chgData name="Suren Keushkerian" userId="830e91205a3ce052" providerId="LiveId" clId="{6AB1A976-77C6-4BD6-A636-9D49A8B850FF}" dt="2022-03-29T20:57:45.342" v="267" actId="14100"/>
          <ac:picMkLst>
            <pc:docMk/>
            <pc:sldMk cId="758336165" sldId="397"/>
            <ac:picMk id="11" creationId="{6A922633-5428-49F5-8DB6-FFD9ECC61001}"/>
          </ac:picMkLst>
        </pc:picChg>
        <pc:picChg chg="add mod">
          <ac:chgData name="Suren Keushkerian" userId="830e91205a3ce052" providerId="LiveId" clId="{6AB1A976-77C6-4BD6-A636-9D49A8B850FF}" dt="2022-03-29T20:57:34.372" v="264"/>
          <ac:picMkLst>
            <pc:docMk/>
            <pc:sldMk cId="758336165" sldId="397"/>
            <ac:picMk id="13" creationId="{F48C1E92-31B5-46F4-BC83-13EC03DA1DBE}"/>
          </ac:picMkLst>
        </pc:picChg>
      </pc:sldChg>
    </pc:docChg>
  </pc:docChgLst>
  <pc:docChgLst>
    <pc:chgData name="Suren Keushkerian" userId="830e91205a3ce052" providerId="LiveId" clId="{8ECFD21E-A0A5-4D02-BEB8-427319261B97}"/>
    <pc:docChg chg="undo custSel delSld modSld">
      <pc:chgData name="Suren Keushkerian" userId="830e91205a3ce052" providerId="LiveId" clId="{8ECFD21E-A0A5-4D02-BEB8-427319261B97}" dt="2022-09-06T20:43:54.334" v="165" actId="47"/>
      <pc:docMkLst>
        <pc:docMk/>
      </pc:docMkLst>
      <pc:sldChg chg="modSp mod">
        <pc:chgData name="Suren Keushkerian" userId="830e91205a3ce052" providerId="LiveId" clId="{8ECFD21E-A0A5-4D02-BEB8-427319261B97}" dt="2022-09-06T20:39:31.929" v="132" actId="20577"/>
        <pc:sldMkLst>
          <pc:docMk/>
          <pc:sldMk cId="1747288558" sldId="364"/>
        </pc:sldMkLst>
        <pc:spChg chg="mod">
          <ac:chgData name="Suren Keushkerian" userId="830e91205a3ce052" providerId="LiveId" clId="{8ECFD21E-A0A5-4D02-BEB8-427319261B97}" dt="2022-09-06T20:39:31.929" v="132" actId="20577"/>
          <ac:spMkLst>
            <pc:docMk/>
            <pc:sldMk cId="1747288558" sldId="364"/>
            <ac:spMk id="8" creationId="{5C455713-243C-4BE7-8E48-1D76F650D07B}"/>
          </ac:spMkLst>
        </pc:spChg>
        <pc:spChg chg="mod">
          <ac:chgData name="Suren Keushkerian" userId="830e91205a3ce052" providerId="LiveId" clId="{8ECFD21E-A0A5-4D02-BEB8-427319261B97}" dt="2022-09-06T20:39:20.357" v="125" actId="207"/>
          <ac:spMkLst>
            <pc:docMk/>
            <pc:sldMk cId="1747288558" sldId="364"/>
            <ac:spMk id="31" creationId="{F3564D6C-FFAA-4D86-966D-71104D71F1F7}"/>
          </ac:spMkLst>
        </pc:spChg>
      </pc:sldChg>
      <pc:sldChg chg="del">
        <pc:chgData name="Suren Keushkerian" userId="830e91205a3ce052" providerId="LiveId" clId="{8ECFD21E-A0A5-4D02-BEB8-427319261B97}" dt="2022-09-06T20:31:13.126" v="0" actId="47"/>
        <pc:sldMkLst>
          <pc:docMk/>
          <pc:sldMk cId="3957542671" sldId="371"/>
        </pc:sldMkLst>
      </pc:sldChg>
      <pc:sldChg chg="del">
        <pc:chgData name="Suren Keushkerian" userId="830e91205a3ce052" providerId="LiveId" clId="{8ECFD21E-A0A5-4D02-BEB8-427319261B97}" dt="2022-09-06T20:43:54.334" v="165" actId="47"/>
        <pc:sldMkLst>
          <pc:docMk/>
          <pc:sldMk cId="3866176443" sldId="374"/>
        </pc:sldMkLst>
      </pc:sldChg>
      <pc:sldChg chg="modSp mod">
        <pc:chgData name="Suren Keushkerian" userId="830e91205a3ce052" providerId="LiveId" clId="{8ECFD21E-A0A5-4D02-BEB8-427319261B97}" dt="2022-09-06T20:32:23.759" v="5" actId="20577"/>
        <pc:sldMkLst>
          <pc:docMk/>
          <pc:sldMk cId="535891724" sldId="378"/>
        </pc:sldMkLst>
        <pc:spChg chg="mod">
          <ac:chgData name="Suren Keushkerian" userId="830e91205a3ce052" providerId="LiveId" clId="{8ECFD21E-A0A5-4D02-BEB8-427319261B97}" dt="2022-09-06T20:32:23.759" v="5" actId="20577"/>
          <ac:spMkLst>
            <pc:docMk/>
            <pc:sldMk cId="535891724" sldId="378"/>
            <ac:spMk id="9" creationId="{B5B5CBA8-0822-44A6-BFB6-F9F3E5F40C78}"/>
          </ac:spMkLst>
        </pc:spChg>
      </pc:sldChg>
      <pc:sldChg chg="modSp mod">
        <pc:chgData name="Suren Keushkerian" userId="830e91205a3ce052" providerId="LiveId" clId="{8ECFD21E-A0A5-4D02-BEB8-427319261B97}" dt="2022-09-06T20:34:13.279" v="29" actId="14100"/>
        <pc:sldMkLst>
          <pc:docMk/>
          <pc:sldMk cId="3316509504" sldId="380"/>
        </pc:sldMkLst>
        <pc:spChg chg="mod">
          <ac:chgData name="Suren Keushkerian" userId="830e91205a3ce052" providerId="LiveId" clId="{8ECFD21E-A0A5-4D02-BEB8-427319261B97}" dt="2022-09-06T20:34:13.279" v="29" actId="14100"/>
          <ac:spMkLst>
            <pc:docMk/>
            <pc:sldMk cId="3316509504" sldId="380"/>
            <ac:spMk id="13" creationId="{B79D4EFC-1E3B-4ACD-B219-39045397F9EC}"/>
          </ac:spMkLst>
        </pc:spChg>
        <pc:picChg chg="mod">
          <ac:chgData name="Suren Keushkerian" userId="830e91205a3ce052" providerId="LiveId" clId="{8ECFD21E-A0A5-4D02-BEB8-427319261B97}" dt="2022-09-06T20:33:32.901" v="26" actId="1076"/>
          <ac:picMkLst>
            <pc:docMk/>
            <pc:sldMk cId="3316509504" sldId="380"/>
            <ac:picMk id="10" creationId="{BBA28676-7EB1-4B6B-B0A1-8BD739EF3D6C}"/>
          </ac:picMkLst>
        </pc:picChg>
      </pc:sldChg>
      <pc:sldChg chg="modSp mod">
        <pc:chgData name="Suren Keushkerian" userId="830e91205a3ce052" providerId="LiveId" clId="{8ECFD21E-A0A5-4D02-BEB8-427319261B97}" dt="2022-09-06T20:41:49.599" v="142" actId="313"/>
        <pc:sldMkLst>
          <pc:docMk/>
          <pc:sldMk cId="4058744806" sldId="390"/>
        </pc:sldMkLst>
        <pc:spChg chg="mod">
          <ac:chgData name="Suren Keushkerian" userId="830e91205a3ce052" providerId="LiveId" clId="{8ECFD21E-A0A5-4D02-BEB8-427319261B97}" dt="2022-09-06T20:41:49.599" v="142" actId="313"/>
          <ac:spMkLst>
            <pc:docMk/>
            <pc:sldMk cId="4058744806" sldId="390"/>
            <ac:spMk id="12" creationId="{737E6C58-700D-434C-B5AE-0D6933622EC7}"/>
          </ac:spMkLst>
        </pc:spChg>
      </pc:sldChg>
      <pc:sldChg chg="modSp mod">
        <pc:chgData name="Suren Keushkerian" userId="830e91205a3ce052" providerId="LiveId" clId="{8ECFD21E-A0A5-4D02-BEB8-427319261B97}" dt="2022-09-06T20:42:55.891" v="161" actId="115"/>
        <pc:sldMkLst>
          <pc:docMk/>
          <pc:sldMk cId="1685830109" sldId="394"/>
        </pc:sldMkLst>
        <pc:spChg chg="mod">
          <ac:chgData name="Suren Keushkerian" userId="830e91205a3ce052" providerId="LiveId" clId="{8ECFD21E-A0A5-4D02-BEB8-427319261B97}" dt="2022-09-06T20:42:55.891" v="161" actId="115"/>
          <ac:spMkLst>
            <pc:docMk/>
            <pc:sldMk cId="1685830109" sldId="394"/>
            <ac:spMk id="17" creationId="{C1D17DAA-128C-4189-A278-04A2B1ED77BF}"/>
          </ac:spMkLst>
        </pc:spChg>
      </pc:sldChg>
      <pc:sldChg chg="modSp mod">
        <pc:chgData name="Suren Keushkerian" userId="830e91205a3ce052" providerId="LiveId" clId="{8ECFD21E-A0A5-4D02-BEB8-427319261B97}" dt="2022-09-06T20:43:14.604" v="164" actId="313"/>
        <pc:sldMkLst>
          <pc:docMk/>
          <pc:sldMk cId="1487688017" sldId="395"/>
        </pc:sldMkLst>
        <pc:spChg chg="mod">
          <ac:chgData name="Suren Keushkerian" userId="830e91205a3ce052" providerId="LiveId" clId="{8ECFD21E-A0A5-4D02-BEB8-427319261B97}" dt="2022-09-06T20:43:14.604" v="164" actId="313"/>
          <ac:spMkLst>
            <pc:docMk/>
            <pc:sldMk cId="1487688017" sldId="395"/>
            <ac:spMk id="14" creationId="{ED8E5F84-2C85-4BD1-A3F8-ECE5937D80F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D42CC-1C73-4482-A536-75D9EB798A90}" type="datetimeFigureOut">
              <a:rPr lang="es-UY" smtClean="0"/>
              <a:t>6/9/2022</a:t>
            </a:fld>
            <a:endParaRPr lang="es-UY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AA762-D16F-4335-87EC-E9901F8666F1}" type="slidenum">
              <a:rPr lang="es-UY" smtClean="0"/>
              <a:t>‹Nº›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08826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18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789958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50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261988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51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051859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52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512084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53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968145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54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8247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55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26268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56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98592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57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821516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58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45092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59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478819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29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456482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41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6780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42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77990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44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15921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45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61314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47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502147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48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213589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49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549859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FD457-D03D-493A-9E3C-C3CEB482F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2B745-3C07-43B3-B6C6-CB27491B6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D6871-922C-4D24-A006-F7447B61D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69767-09E7-40D2-ADE2-381A9D1F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24980-313D-445A-9AAD-A4047FA82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4430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CD1F6-D36E-4B04-915C-0665E54F4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315E9-B73B-4DEE-AE55-C5047DE95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D8688-0F0B-4716-88BA-CE8E46FD2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39E19-29E5-4802-BA80-C263C783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D134-7A51-4D5E-88BB-FD236A95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47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5940A0-4D0B-4C1C-953E-E46A6B04D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1B4E8-BC66-49BC-A7D5-4AB1887E8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3ED4F-D196-4AA4-87E3-59D9740D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A74BD-B003-4F73-B883-241156848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90E25-044D-48AB-A73B-EEE662C23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384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38E3B-D207-47FF-BA9F-1DDDFEDD0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96C74-DC4C-4A36-A5EC-BB0A94652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D225C-160A-4ADC-8B97-B78C68CCD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F8E38-FFCC-4EF3-BDF6-719E61683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3E02A-12E5-4387-9566-1D8ACA73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41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26D7-EF70-4D99-BC26-7F6E5E6A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17D56-4EE5-444D-B79E-6FA64491A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69E4A-F5ED-4BF7-B40F-DD7C5D1C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715CE-B45F-4707-91F0-79BBEFDF9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BEC65-1CF5-4B8A-8F6E-3F1E25E7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40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2857B-6393-4665-A514-13C919BC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90B14-3C83-4E84-A708-F70E7AE23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8DE90-9C6B-4703-A3EF-5CE6025C2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5D7F7-1288-484A-8EAA-7CC5D70F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6E10B-CDC4-4E73-820D-F409134EE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85EC6-6C2A-4AEA-BFAB-D7F99E84D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0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1A03-59AB-4FBF-AD2E-FC17CC71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5335F-196F-432C-B13B-3F46F01C8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1DAC-C784-431D-8495-CAEFFDD3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B8A505-3729-4C28-A98C-14197319F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3D4CDD-98D2-4CD7-BA2C-BE9A39C5E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926FD-189E-4B26-8347-2232832E6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51E86-3C32-49A9-A4D1-B519055E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944EC3-55A3-4CA4-830F-4F37BE10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48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3384-6ED8-4AF6-9B06-532C84557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1DACD-0088-44DD-821A-E2EAECC54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5F6E2-5717-4CEF-B85B-68CC96732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E0A8D-CC22-4D81-970A-149BF5D20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23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353AD-2631-4652-8231-A3CB3707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2DF64-AE6A-4D06-93A2-7FD374E76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0D415-C6CE-4C19-B447-FF68CCC4B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B817-80E2-4751-92DF-C392257C2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D3369-BC90-4092-A95F-D3042FB05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0062F-77FB-43AF-95F7-92AE35025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CD3A4-FEBB-4486-98D0-3F4B3CE0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8E0FB-1AF8-4A8A-B555-A64682F9F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4C9BB-8B7E-460B-BA0C-0844128B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66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778F-BB22-4CCE-8A7A-7BFD8EAD0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514E8-6917-460A-B13E-1123358FC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71DF7-AF47-442B-87BB-15BA1660A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7BCB6-9FBB-4DBC-860C-8C2B08398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5BA68-096A-485E-AD05-D9D1BCB1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0B6E7-8108-4BC8-8311-972A265B4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975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8D965-0CE8-475F-BC3D-DE5C8324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58517-5614-4556-98A6-19273DADE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99E9A-25CC-4EC3-909E-996344EC0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E194C-F7E3-4B52-ACD8-68D635B7A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78D56-6401-4828-88EA-B900352B2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5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9.png"/><Relationship Id="rId4" Type="http://schemas.openxmlformats.org/officeDocument/2006/relationships/hyperlink" Target="http://what-when-how.com/wp-content/uploads/2012/03/tmp9143_thumb.pn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Relationship Id="rId4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7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9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4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6.xml"/><Relationship Id="rId4" Type="http://schemas.openxmlformats.org/officeDocument/2006/relationships/image" Target="../media/image2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hyperlink" Target="https://www.lifewire.com/wma-file-2622397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7.xml"/><Relationship Id="rId6" Type="http://schemas.openxmlformats.org/officeDocument/2006/relationships/hyperlink" Target="https://www.lifewire.com/what-is-an-ogg-file-2622795" TargetMode="External"/><Relationship Id="rId5" Type="http://schemas.openxmlformats.org/officeDocument/2006/relationships/hyperlink" Target="https://www.lifewire.com/what-is-ape-format-2438242" TargetMode="External"/><Relationship Id="rId4" Type="http://schemas.openxmlformats.org/officeDocument/2006/relationships/hyperlink" Target="https://www.lifewire.com/aac-file-261942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1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2.xml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3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6.xml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7.xml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7E2D9-EEAC-43DC-8937-C618C75C0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t="7524" b="1567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5E127-CCEB-485E-B8E5-A0280391B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UY" sz="4100" dirty="0"/>
              <a:t>COMUNIACIONES </a:t>
            </a:r>
            <a:br>
              <a:rPr lang="es-UY" sz="4100" dirty="0"/>
            </a:br>
            <a:r>
              <a:rPr lang="es-UY" sz="4100" dirty="0"/>
              <a:t>UNIFICADAS</a:t>
            </a:r>
            <a:br>
              <a:rPr lang="es-UY" sz="4100" dirty="0"/>
            </a:br>
            <a:br>
              <a:rPr lang="es-UY" sz="4100" dirty="0"/>
            </a:br>
            <a:r>
              <a:rPr lang="es-UY" sz="4100" dirty="0"/>
              <a:t>Marzo 2021</a:t>
            </a:r>
            <a:br>
              <a:rPr lang="es-UY" sz="4100" dirty="0"/>
            </a:br>
            <a:endParaRPr lang="en-US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6C455-43C2-49A8-831C-B75562E41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710758"/>
          </a:xfrm>
        </p:spPr>
        <p:txBody>
          <a:bodyPr>
            <a:normAutofit/>
          </a:bodyPr>
          <a:lstStyle/>
          <a:p>
            <a:pPr algn="l"/>
            <a:r>
              <a:rPr lang="es-UY" sz="2000" u="sng" dirty="0"/>
              <a:t>UNIDAD 3</a:t>
            </a:r>
            <a:r>
              <a:rPr lang="es-UY" sz="2000" dirty="0"/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Dial-Peers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Demos Packet Tracer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QoS</a:t>
            </a:r>
          </a:p>
          <a:p>
            <a:pPr algn="l"/>
            <a:endParaRPr lang="en-US" sz="2000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15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Práctica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1 - Configuración de Pots Dial-Peers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48AC6A4D-1457-4072-9548-EACC43DDA81E}"/>
              </a:ext>
            </a:extLst>
          </p:cNvPr>
          <p:cNvGrpSpPr>
            <a:grpSpLocks/>
          </p:cNvGrpSpPr>
          <p:nvPr/>
        </p:nvGrpSpPr>
        <p:grpSpPr bwMode="auto">
          <a:xfrm>
            <a:off x="903383" y="1260041"/>
            <a:ext cx="5110918" cy="2512243"/>
            <a:chOff x="528" y="1104"/>
            <a:chExt cx="4992" cy="2592"/>
          </a:xfrm>
        </p:grpSpPr>
        <p:pic>
          <p:nvPicPr>
            <p:cNvPr id="11" name="Picture 3" descr="008G_500">
              <a:extLst>
                <a:ext uri="{FF2B5EF4-FFF2-40B4-BE49-F238E27FC236}">
                  <a16:creationId xmlns:a16="http://schemas.microsoft.com/office/drawing/2014/main" id="{7385A59C-A9B5-415E-9AE8-41FA24909C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344"/>
              <a:ext cx="4890" cy="2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17D93B46-99EE-4356-9DAA-8E43DA59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8" y="1104"/>
              <a:ext cx="192" cy="25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UY" altLang="en-US"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FC1EBF4-C407-4E4D-956B-30D63C23C341}"/>
              </a:ext>
            </a:extLst>
          </p:cNvPr>
          <p:cNvSpPr txBox="1"/>
          <p:nvPr/>
        </p:nvSpPr>
        <p:spPr>
          <a:xfrm>
            <a:off x="1538928" y="3893702"/>
            <a:ext cx="34289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Y" dirty="0"/>
              <a:t>R1:</a:t>
            </a:r>
          </a:p>
          <a:p>
            <a:endParaRPr lang="es-UY" dirty="0"/>
          </a:p>
          <a:p>
            <a:r>
              <a:rPr lang="es-UY" dirty="0"/>
              <a:t> dial-peer voice 2222 pots        </a:t>
            </a:r>
          </a:p>
          <a:p>
            <a:r>
              <a:rPr lang="es-UY" dirty="0"/>
              <a:t>	destination-pattern 2222        </a:t>
            </a:r>
          </a:p>
          <a:p>
            <a:r>
              <a:rPr lang="es-UY" dirty="0"/>
              <a:t>	port 1/0/0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04EB9DD-E70D-4AA5-B30B-E85CD96C4E58}"/>
              </a:ext>
            </a:extLst>
          </p:cNvPr>
          <p:cNvSpPr txBox="1"/>
          <p:nvPr/>
        </p:nvSpPr>
        <p:spPr>
          <a:xfrm>
            <a:off x="7053219" y="2842947"/>
            <a:ext cx="44953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Y" dirty="0"/>
              <a:t>R2:</a:t>
            </a:r>
          </a:p>
          <a:p>
            <a:r>
              <a:rPr lang="es-UY" dirty="0"/>
              <a:t>dial-peer voice 3111 pots         </a:t>
            </a:r>
          </a:p>
          <a:p>
            <a:r>
              <a:rPr lang="es-UY" dirty="0"/>
              <a:t>    destination-pattern 3111         </a:t>
            </a:r>
          </a:p>
          <a:p>
            <a:r>
              <a:rPr lang="es-UY" dirty="0"/>
              <a:t>    port 1/0/0 </a:t>
            </a:r>
          </a:p>
          <a:p>
            <a:endParaRPr lang="es-UY" dirty="0"/>
          </a:p>
          <a:p>
            <a:r>
              <a:rPr lang="es-UY" dirty="0"/>
              <a:t>dial-peer voice 3112 pots</a:t>
            </a:r>
          </a:p>
          <a:p>
            <a:r>
              <a:rPr lang="es-UY" dirty="0"/>
              <a:t>    destination-pattern 3112</a:t>
            </a:r>
          </a:p>
          <a:p>
            <a:r>
              <a:rPr lang="es-UY" dirty="0"/>
              <a:t>    port 1/0/1 </a:t>
            </a:r>
          </a:p>
          <a:p>
            <a:r>
              <a:rPr lang="es-UY" dirty="0"/>
              <a:t>	</a:t>
            </a:r>
          </a:p>
          <a:p>
            <a:r>
              <a:rPr lang="es-UY" dirty="0"/>
              <a:t>dial-peer voice 3113 pots</a:t>
            </a:r>
          </a:p>
          <a:p>
            <a:r>
              <a:rPr lang="es-UY" dirty="0"/>
              <a:t>    </a:t>
            </a:r>
            <a:r>
              <a:rPr lang="es-UY" dirty="0" err="1"/>
              <a:t>destination</a:t>
            </a:r>
            <a:r>
              <a:rPr lang="es-UY" dirty="0"/>
              <a:t>- </a:t>
            </a:r>
            <a:r>
              <a:rPr lang="es-UY" dirty="0" err="1"/>
              <a:t>pattern</a:t>
            </a:r>
            <a:r>
              <a:rPr lang="es-UY" dirty="0"/>
              <a:t> 3113         </a:t>
            </a:r>
          </a:p>
          <a:p>
            <a:r>
              <a:rPr lang="es-UY" dirty="0"/>
              <a:t>    port 1/1/0 </a:t>
            </a:r>
          </a:p>
        </p:txBody>
      </p:sp>
    </p:spTree>
    <p:extLst>
      <p:ext uri="{BB962C8B-B14F-4D97-AF65-F5344CB8AC3E}">
        <p14:creationId xmlns:p14="http://schemas.microsoft.com/office/powerpoint/2010/main" val="514759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Voip Dial-Peers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D7D2A136-87A7-404A-8AFA-FCAB6EF99D10}"/>
              </a:ext>
            </a:extLst>
          </p:cNvPr>
          <p:cNvGrpSpPr>
            <a:grpSpLocks/>
          </p:cNvGrpSpPr>
          <p:nvPr/>
        </p:nvGrpSpPr>
        <p:grpSpPr bwMode="auto">
          <a:xfrm>
            <a:off x="1190045" y="1500576"/>
            <a:ext cx="8839200" cy="4619625"/>
            <a:chOff x="96" y="768"/>
            <a:chExt cx="5568" cy="2910"/>
          </a:xfrm>
        </p:grpSpPr>
        <p:pic>
          <p:nvPicPr>
            <p:cNvPr id="11" name="Picture 3" descr="008G_125">
              <a:extLst>
                <a:ext uri="{FF2B5EF4-FFF2-40B4-BE49-F238E27FC236}">
                  <a16:creationId xmlns:a16="http://schemas.microsoft.com/office/drawing/2014/main" id="{0D9D320D-2F7A-43CD-972C-52F74EFAE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768"/>
              <a:ext cx="5568" cy="2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FDFCB02D-E2D6-468E-B482-2519F54F7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3264"/>
              <a:ext cx="144" cy="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UY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4009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Practica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2 - Configuración de Voip Dial-Peers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0A8A28B5-D7F4-42CD-8322-BF74F391A8ED}"/>
              </a:ext>
            </a:extLst>
          </p:cNvPr>
          <p:cNvGrpSpPr>
            <a:grpSpLocks/>
          </p:cNvGrpSpPr>
          <p:nvPr/>
        </p:nvGrpSpPr>
        <p:grpSpPr bwMode="auto">
          <a:xfrm>
            <a:off x="1657527" y="1371600"/>
            <a:ext cx="7924800" cy="4114800"/>
            <a:chOff x="528" y="1104"/>
            <a:chExt cx="4992" cy="2592"/>
          </a:xfrm>
        </p:grpSpPr>
        <p:pic>
          <p:nvPicPr>
            <p:cNvPr id="11" name="Picture 3" descr="008G_500">
              <a:extLst>
                <a:ext uri="{FF2B5EF4-FFF2-40B4-BE49-F238E27FC236}">
                  <a16:creationId xmlns:a16="http://schemas.microsoft.com/office/drawing/2014/main" id="{6A922633-5428-49F5-8DB6-FFD9ECC61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344"/>
              <a:ext cx="4890" cy="2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E147FA15-E7A8-4925-84E7-15C07F67D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8" y="1104"/>
              <a:ext cx="192" cy="25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UY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7581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Practica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2 - Configuración de Voip Dial-Peers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0A8A28B5-D7F4-42CD-8322-BF74F391A8ED}"/>
              </a:ext>
            </a:extLst>
          </p:cNvPr>
          <p:cNvGrpSpPr>
            <a:grpSpLocks/>
          </p:cNvGrpSpPr>
          <p:nvPr/>
        </p:nvGrpSpPr>
        <p:grpSpPr bwMode="auto">
          <a:xfrm>
            <a:off x="506938" y="1067376"/>
            <a:ext cx="6506604" cy="3295198"/>
            <a:chOff x="948" y="1104"/>
            <a:chExt cx="4890" cy="2592"/>
          </a:xfrm>
        </p:grpSpPr>
        <p:pic>
          <p:nvPicPr>
            <p:cNvPr id="11" name="Picture 3" descr="008G_500">
              <a:extLst>
                <a:ext uri="{FF2B5EF4-FFF2-40B4-BE49-F238E27FC236}">
                  <a16:creationId xmlns:a16="http://schemas.microsoft.com/office/drawing/2014/main" id="{6A922633-5428-49F5-8DB6-FFD9ECC61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" y="1405"/>
              <a:ext cx="4890" cy="2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E147FA15-E7A8-4925-84E7-15C07F67D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8" y="1104"/>
              <a:ext cx="192" cy="25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UY" altLang="en-US"/>
            </a:p>
          </p:txBody>
        </p:sp>
      </p:grpSp>
      <p:pic>
        <p:nvPicPr>
          <p:cNvPr id="13" name="Picture 13" descr="tmp9143_thumb">
            <a:hlinkClick r:id="rId4" tgtFrame="&quot;_blank&quot;"/>
            <a:extLst>
              <a:ext uri="{FF2B5EF4-FFF2-40B4-BE49-F238E27FC236}">
                <a16:creationId xmlns:a16="http://schemas.microsoft.com/office/drawing/2014/main" id="{F48C1E92-31B5-46F4-BC83-13EC03DA1DB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618" y="1491645"/>
            <a:ext cx="41148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8336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49" y="139929"/>
            <a:ext cx="10905066" cy="832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UY" sz="3600" dirty="0"/>
              <a:t>Matching Inbound Dial Peers</a:t>
            </a:r>
            <a:endParaRPr lang="en-US" sz="3600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5">
            <a:extLst>
              <a:ext uri="{FF2B5EF4-FFF2-40B4-BE49-F238E27FC236}">
                <a16:creationId xmlns:a16="http://schemas.microsoft.com/office/drawing/2014/main" id="{FE52BF9F-882F-4226-90C2-DD4FF39E2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6527" y="5629053"/>
            <a:ext cx="914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UY" altLang="en-U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5D32B8E-314C-49C7-91C0-EB88595FC3BA}"/>
              </a:ext>
            </a:extLst>
          </p:cNvPr>
          <p:cNvSpPr txBox="1"/>
          <p:nvPr/>
        </p:nvSpPr>
        <p:spPr>
          <a:xfrm>
            <a:off x="507030" y="3062199"/>
            <a:ext cx="97177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  <a:effectLst/>
              </a:rPr>
              <a:t>DNIS - </a:t>
            </a:r>
            <a:r>
              <a:rPr lang="en-US" b="1" dirty="0">
                <a:solidFill>
                  <a:srgbClr val="00B050"/>
                </a:solidFill>
                <a:effectLst/>
              </a:rPr>
              <a:t>Dialed Number Identification </a:t>
            </a:r>
            <a:r>
              <a:rPr lang="es-AR" b="1" dirty="0">
                <a:solidFill>
                  <a:srgbClr val="00B050"/>
                </a:solidFill>
                <a:effectLst/>
              </a:rPr>
              <a:t>Service</a:t>
            </a:r>
            <a:endParaRPr lang="es-AR" dirty="0">
              <a:solidFill>
                <a:srgbClr val="00B050"/>
              </a:solidFill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dirty="0"/>
              <a:t>Numero Marcado: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_tradnl" altLang="es-UY" sz="1800" dirty="0"/>
              <a:t>Representa el </a:t>
            </a:r>
            <a:r>
              <a:rPr lang="es-ES_tradnl" altLang="es-UY" sz="1800" dirty="0" err="1"/>
              <a:t>string</a:t>
            </a:r>
            <a:r>
              <a:rPr lang="es-ES_tradnl" altLang="es-UY" sz="1800" dirty="0"/>
              <a:t> de </a:t>
            </a:r>
            <a:r>
              <a:rPr lang="es-ES_tradnl" altLang="es-UY" sz="1800" dirty="0" err="1"/>
              <a:t>numeros</a:t>
            </a:r>
            <a:r>
              <a:rPr lang="es-ES_tradnl" altLang="es-UY" sz="1800" dirty="0"/>
              <a:t> del destino de la llamada.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_tradnl" altLang="es-UY" sz="1800" dirty="0"/>
              <a:t>El numero de destino llamado de le denomina: </a:t>
            </a:r>
            <a:r>
              <a:rPr lang="es-ES_tradnl" altLang="es-UY" sz="1800" u="sng" dirty="0" err="1">
                <a:solidFill>
                  <a:srgbClr val="FF0000"/>
                </a:solidFill>
              </a:rPr>
              <a:t>called</a:t>
            </a:r>
            <a:r>
              <a:rPr lang="es-ES_tradnl" altLang="es-UY" sz="1800" u="sng" dirty="0">
                <a:solidFill>
                  <a:srgbClr val="FF0000"/>
                </a:solidFill>
              </a:rPr>
              <a:t> </a:t>
            </a:r>
            <a:r>
              <a:rPr lang="es-ES_tradnl" altLang="es-UY" sz="1800" u="sng" dirty="0" err="1">
                <a:solidFill>
                  <a:srgbClr val="FF0000"/>
                </a:solidFill>
              </a:rPr>
              <a:t>number</a:t>
            </a:r>
            <a:endParaRPr lang="es-ES_tradnl" altLang="es-UY" sz="1800" u="sng" dirty="0">
              <a:solidFill>
                <a:srgbClr val="FF0000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s-ES" sz="18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</a:rPr>
              <a:t>                                                                                                                                     </a:t>
            </a:r>
            <a:endParaRPr lang="en-US" sz="1800" dirty="0">
              <a:solidFill>
                <a:schemeClr val="accent6">
                  <a:lumMod val="50000"/>
                </a:schemeClr>
              </a:solidFill>
              <a:effectLst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ES_tradnl" altLang="es-UY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981E894-7E7C-41CE-B18D-912875276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463883"/>
              </p:ext>
            </p:extLst>
          </p:nvPr>
        </p:nvGraphicFramePr>
        <p:xfrm>
          <a:off x="7346619" y="345436"/>
          <a:ext cx="3099816" cy="1282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924">
                  <a:extLst>
                    <a:ext uri="{9D8B030D-6E8A-4147-A177-3AD203B41FA5}">
                      <a16:colId xmlns:a16="http://schemas.microsoft.com/office/drawing/2014/main" val="2153761174"/>
                    </a:ext>
                  </a:extLst>
                </a:gridCol>
                <a:gridCol w="1570892">
                  <a:extLst>
                    <a:ext uri="{9D8B030D-6E8A-4147-A177-3AD203B41FA5}">
                      <a16:colId xmlns:a16="http://schemas.microsoft.com/office/drawing/2014/main" val="708291434"/>
                    </a:ext>
                  </a:extLst>
                </a:gridCol>
              </a:tblGrid>
              <a:tr h="427623">
                <a:tc>
                  <a:txBody>
                    <a:bodyPr/>
                    <a:lstStyle/>
                    <a:p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Termino Cisco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934091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es-UY" dirty="0"/>
                        <a:t>Origen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 err="1"/>
                        <a:t>Calling</a:t>
                      </a:r>
                      <a:endParaRPr lang="es-U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08255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es-UY" dirty="0"/>
                        <a:t>Destino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 err="1"/>
                        <a:t>Callled</a:t>
                      </a:r>
                      <a:endParaRPr lang="es-U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91810"/>
                  </a:ext>
                </a:extLst>
              </a:tr>
            </a:tbl>
          </a:graphicData>
        </a:graphic>
      </p:graphicFrame>
      <p:sp>
        <p:nvSpPr>
          <p:cNvPr id="19" name="CuadroTexto 18">
            <a:extLst>
              <a:ext uri="{FF2B5EF4-FFF2-40B4-BE49-F238E27FC236}">
                <a16:creationId xmlns:a16="http://schemas.microsoft.com/office/drawing/2014/main" id="{C4F2DEF8-02EC-4726-839E-E4E8278EAA98}"/>
              </a:ext>
            </a:extLst>
          </p:cNvPr>
          <p:cNvSpPr txBox="1"/>
          <p:nvPr/>
        </p:nvSpPr>
        <p:spPr>
          <a:xfrm>
            <a:off x="507030" y="1112792"/>
            <a:ext cx="106395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effectLst/>
              </a:rPr>
              <a:t>ANI - Automatic Number Identification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AR" dirty="0"/>
              <a:t>Información</a:t>
            </a:r>
            <a:r>
              <a:rPr lang="en-US" sz="1800" dirty="0">
                <a:effectLst/>
              </a:rPr>
              <a:t> del caller ID: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_tradnl" altLang="es-UY" sz="1800" dirty="0"/>
              <a:t>Representa el </a:t>
            </a:r>
            <a:r>
              <a:rPr lang="es-ES_tradnl" altLang="es-UY" sz="1800" dirty="0" err="1"/>
              <a:t>string</a:t>
            </a:r>
            <a:r>
              <a:rPr lang="es-ES_tradnl" altLang="es-UY" sz="1800" dirty="0"/>
              <a:t> de números del origen de la llamada, es decir, la identificación de quien esta llamando.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_tradnl" altLang="es-UY" sz="1800" dirty="0"/>
              <a:t>El numero de quien esta llamado se le denomina</a:t>
            </a:r>
            <a:r>
              <a:rPr lang="es-ES_tradnl" altLang="es-UY" sz="1800" dirty="0">
                <a:solidFill>
                  <a:srgbClr val="FF0000"/>
                </a:solidFill>
              </a:rPr>
              <a:t>: </a:t>
            </a:r>
            <a:r>
              <a:rPr lang="es-ES_tradnl" altLang="es-UY" sz="1800" u="sng" dirty="0" err="1">
                <a:solidFill>
                  <a:srgbClr val="FF0000"/>
                </a:solidFill>
              </a:rPr>
              <a:t>calling</a:t>
            </a:r>
            <a:r>
              <a:rPr lang="es-ES_tradnl" altLang="es-UY" sz="1800" u="sng" dirty="0">
                <a:solidFill>
                  <a:srgbClr val="FF0000"/>
                </a:solidFill>
              </a:rPr>
              <a:t> </a:t>
            </a:r>
            <a:r>
              <a:rPr lang="es-ES_tradnl" altLang="es-UY" sz="1800" u="sng" dirty="0" err="1">
                <a:solidFill>
                  <a:srgbClr val="FF0000"/>
                </a:solidFill>
              </a:rPr>
              <a:t>number</a:t>
            </a:r>
            <a:endParaRPr lang="es-ES_tradnl" altLang="es-UY" sz="18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460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49" y="139929"/>
            <a:ext cx="10905066" cy="832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UY" sz="3600" dirty="0"/>
              <a:t>Matching Inbound Dial Peers</a:t>
            </a:r>
            <a:endParaRPr lang="en-US" sz="3600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5">
            <a:extLst>
              <a:ext uri="{FF2B5EF4-FFF2-40B4-BE49-F238E27FC236}">
                <a16:creationId xmlns:a16="http://schemas.microsoft.com/office/drawing/2014/main" id="{FE52BF9F-882F-4226-90C2-DD4FF39E2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6527" y="5629053"/>
            <a:ext cx="914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UY" alt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B2DDF4D-2A6B-4115-A41E-5D4B52BAFB99}"/>
              </a:ext>
            </a:extLst>
          </p:cNvPr>
          <p:cNvSpPr txBox="1"/>
          <p:nvPr/>
        </p:nvSpPr>
        <p:spPr>
          <a:xfrm>
            <a:off x="1191006" y="1103138"/>
            <a:ext cx="9918954" cy="4467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s-UY" b="1" dirty="0"/>
              <a:t>Parametros </a:t>
            </a:r>
            <a:r>
              <a:rPr lang="en-US" altLang="es-UY" b="1" dirty="0" err="1"/>
              <a:t>configurables</a:t>
            </a:r>
            <a:r>
              <a:rPr lang="en-US" altLang="es-UY" b="1" dirty="0"/>
              <a:t> </a:t>
            </a:r>
            <a:r>
              <a:rPr lang="en-US" altLang="es-UY" b="1" dirty="0" err="1"/>
              <a:t>usados</a:t>
            </a:r>
            <a:r>
              <a:rPr lang="en-US" altLang="es-UY" b="1" dirty="0"/>
              <a:t> para </a:t>
            </a:r>
          </a:p>
          <a:p>
            <a:pPr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s-UY" b="1" dirty="0"/>
              <a:t>matching inbound dial peers:</a:t>
            </a:r>
          </a:p>
          <a:p>
            <a:pPr marL="800100" lvl="1" indent="-342900" algn="l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s-UY" sz="2000" dirty="0">
                <a:solidFill>
                  <a:srgbClr val="FF0000"/>
                </a:solidFill>
              </a:rPr>
              <a:t>incoming called-number</a:t>
            </a:r>
          </a:p>
          <a:p>
            <a:pPr marL="1200150" lvl="2" indent="-285750" algn="l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s-UY" sz="1700" dirty="0"/>
              <a:t>Define </a:t>
            </a:r>
            <a:r>
              <a:rPr lang="en-US" altLang="es-UY" sz="1700" dirty="0" err="1"/>
              <a:t>el</a:t>
            </a:r>
            <a:r>
              <a:rPr lang="en-US" altLang="es-UY" sz="1700" dirty="0"/>
              <a:t> </a:t>
            </a:r>
            <a:r>
              <a:rPr lang="en-US" altLang="es-UY" sz="1700" b="1" dirty="0"/>
              <a:t>called number </a:t>
            </a:r>
            <a:r>
              <a:rPr lang="en-US" altLang="es-UY" sz="1700" dirty="0"/>
              <a:t>o </a:t>
            </a:r>
            <a:r>
              <a:rPr lang="en-US" altLang="es-UY" sz="1700" b="1" dirty="0"/>
              <a:t>DNIS string</a:t>
            </a:r>
          </a:p>
          <a:p>
            <a:pPr lvl="2" algn="l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</a:pPr>
            <a:endParaRPr lang="en-US" altLang="es-UY" sz="1700" dirty="0"/>
          </a:p>
          <a:p>
            <a:pPr marL="800100" lvl="1" indent="-342900" algn="l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s-UY" sz="2000" dirty="0">
                <a:solidFill>
                  <a:srgbClr val="FF0000"/>
                </a:solidFill>
              </a:rPr>
              <a:t>answer-address</a:t>
            </a:r>
          </a:p>
          <a:p>
            <a:pPr marL="1200150" lvl="2" indent="-285750" algn="l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s-UY" sz="1700" dirty="0"/>
              <a:t>Define </a:t>
            </a:r>
            <a:r>
              <a:rPr lang="en-US" altLang="es-UY" sz="1700" dirty="0" err="1"/>
              <a:t>el</a:t>
            </a:r>
            <a:r>
              <a:rPr lang="en-US" altLang="es-UY" sz="1700" dirty="0"/>
              <a:t> </a:t>
            </a:r>
            <a:r>
              <a:rPr lang="en-US" altLang="es-UY" sz="1700" b="1" dirty="0"/>
              <a:t>originating calling number </a:t>
            </a:r>
            <a:r>
              <a:rPr lang="en-US" altLang="es-UY" sz="1700" dirty="0"/>
              <a:t>o </a:t>
            </a:r>
            <a:r>
              <a:rPr lang="en-US" altLang="es-UY" sz="1700" b="1" dirty="0"/>
              <a:t>ANI string</a:t>
            </a:r>
          </a:p>
          <a:p>
            <a:pPr lvl="2" algn="l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</a:pPr>
            <a:endParaRPr lang="en-US" altLang="es-UY" sz="1700" dirty="0"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s-UY" sz="2000" dirty="0">
                <a:solidFill>
                  <a:srgbClr val="FF0000"/>
                </a:solidFill>
              </a:rPr>
              <a:t>destination-pattern</a:t>
            </a:r>
          </a:p>
          <a:p>
            <a:pPr marL="1200150" lvl="2" indent="-285750" algn="l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s-UY" sz="1700" dirty="0" err="1"/>
              <a:t>Usa</a:t>
            </a:r>
            <a:r>
              <a:rPr lang="en-US" altLang="es-UY" sz="1700" dirty="0"/>
              <a:t> </a:t>
            </a:r>
            <a:r>
              <a:rPr lang="en-US" altLang="es-UY" sz="1700" dirty="0" err="1"/>
              <a:t>el</a:t>
            </a:r>
            <a:r>
              <a:rPr lang="en-US" altLang="es-UY" sz="1700" dirty="0"/>
              <a:t> calling number (originating o ANI string) para </a:t>
            </a:r>
            <a:r>
              <a:rPr lang="en-US" altLang="es-UY" sz="1700" dirty="0" err="1"/>
              <a:t>el</a:t>
            </a:r>
            <a:r>
              <a:rPr lang="en-US" altLang="es-UY" sz="1700" dirty="0"/>
              <a:t> match del incoming call leg para un inbound dial peer</a:t>
            </a:r>
            <a:endParaRPr lang="en-US" altLang="es-UY" sz="1700" dirty="0">
              <a:cs typeface="Times New Roman" panose="02020603050405020304" pitchFamily="18" charset="0"/>
            </a:endParaRPr>
          </a:p>
          <a:p>
            <a:pPr marL="800100" lvl="1" indent="-342900" algn="l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s-UY" sz="2000" dirty="0">
                <a:solidFill>
                  <a:srgbClr val="FF0000"/>
                </a:solidFill>
              </a:rPr>
              <a:t>port</a:t>
            </a:r>
          </a:p>
          <a:p>
            <a:pPr marL="1200150" lvl="2" indent="-285750" algn="l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s-UY" sz="1700" dirty="0" err="1"/>
              <a:t>Intenta</a:t>
            </a:r>
            <a:r>
              <a:rPr lang="en-US" altLang="es-UY" sz="1700" dirty="0"/>
              <a:t> </a:t>
            </a:r>
            <a:r>
              <a:rPr lang="en-US" altLang="es-UY" sz="1700" dirty="0" err="1"/>
              <a:t>matchear</a:t>
            </a:r>
            <a:r>
              <a:rPr lang="en-US" altLang="es-UY" sz="1700" dirty="0"/>
              <a:t> con </a:t>
            </a:r>
            <a:r>
              <a:rPr lang="en-US" altLang="es-UY" sz="1700" dirty="0" err="1"/>
              <a:t>el</a:t>
            </a:r>
            <a:r>
              <a:rPr lang="en-US" altLang="es-UY" sz="1700" dirty="0"/>
              <a:t> dial-peer port </a:t>
            </a:r>
            <a:r>
              <a:rPr lang="en-US" altLang="es-UY" sz="1700" dirty="0" err="1"/>
              <a:t>configurado</a:t>
            </a:r>
            <a:r>
              <a:rPr lang="en-US" altLang="es-UY" sz="1700" dirty="0"/>
              <a:t> para </a:t>
            </a:r>
            <a:r>
              <a:rPr lang="en-US" altLang="es-UY" sz="1700" dirty="0" err="1"/>
              <a:t>el</a:t>
            </a:r>
            <a:r>
              <a:rPr lang="en-US" altLang="es-UY" sz="1700" dirty="0"/>
              <a:t> voice port </a:t>
            </a:r>
            <a:r>
              <a:rPr lang="en-US" altLang="es-UY" sz="1700" dirty="0" err="1"/>
              <a:t>asociado</a:t>
            </a:r>
            <a:r>
              <a:rPr lang="en-US" altLang="es-UY" sz="1700" dirty="0"/>
              <a:t> con </a:t>
            </a:r>
            <a:r>
              <a:rPr lang="en-US" altLang="es-UY" sz="1700" dirty="0" err="1"/>
              <a:t>el</a:t>
            </a:r>
            <a:r>
              <a:rPr lang="en-US" altLang="es-UY" sz="1700" dirty="0"/>
              <a:t> incoming call (POTS dial peers </a:t>
            </a:r>
            <a:r>
              <a:rPr lang="en-US" altLang="es-UY" sz="1700" dirty="0" err="1"/>
              <a:t>solamente</a:t>
            </a:r>
            <a:r>
              <a:rPr lang="en-US" altLang="es-UY" sz="1700" dirty="0"/>
              <a:t>)</a:t>
            </a:r>
            <a:endParaRPr lang="es-UY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7FC67B7-5C47-4A59-83C1-39A50CB8E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123739"/>
              </p:ext>
            </p:extLst>
          </p:nvPr>
        </p:nvGraphicFramePr>
        <p:xfrm>
          <a:off x="7542276" y="1287036"/>
          <a:ext cx="3099816" cy="1223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924">
                  <a:extLst>
                    <a:ext uri="{9D8B030D-6E8A-4147-A177-3AD203B41FA5}">
                      <a16:colId xmlns:a16="http://schemas.microsoft.com/office/drawing/2014/main" val="4286855007"/>
                    </a:ext>
                  </a:extLst>
                </a:gridCol>
                <a:gridCol w="1570892">
                  <a:extLst>
                    <a:ext uri="{9D8B030D-6E8A-4147-A177-3AD203B41FA5}">
                      <a16:colId xmlns:a16="http://schemas.microsoft.com/office/drawing/2014/main" val="2088988247"/>
                    </a:ext>
                  </a:extLst>
                </a:gridCol>
              </a:tblGrid>
              <a:tr h="367887">
                <a:tc>
                  <a:txBody>
                    <a:bodyPr/>
                    <a:lstStyle/>
                    <a:p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Termino Cisco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64094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es-UY" dirty="0"/>
                        <a:t>Origen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 err="1"/>
                        <a:t>Calling</a:t>
                      </a:r>
                      <a:endParaRPr lang="es-U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704184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es-UY" dirty="0"/>
                        <a:t>Destino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 err="1"/>
                        <a:t>Callled</a:t>
                      </a:r>
                      <a:endParaRPr lang="es-U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051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413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49" y="139929"/>
            <a:ext cx="10905066" cy="832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UY" sz="3600" dirty="0"/>
              <a:t>Default Dial-Peer</a:t>
            </a:r>
            <a:endParaRPr lang="en-US" sz="3600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4" descr="008G_123">
            <a:extLst>
              <a:ext uri="{FF2B5EF4-FFF2-40B4-BE49-F238E27FC236}">
                <a16:creationId xmlns:a16="http://schemas.microsoft.com/office/drawing/2014/main" id="{CA244484-0274-4A23-8CA2-DAD06B80B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88"/>
          <a:stretch/>
        </p:blipFill>
        <p:spPr bwMode="auto">
          <a:xfrm>
            <a:off x="2006523" y="882269"/>
            <a:ext cx="7696200" cy="4240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5">
            <a:extLst>
              <a:ext uri="{FF2B5EF4-FFF2-40B4-BE49-F238E27FC236}">
                <a16:creationId xmlns:a16="http://schemas.microsoft.com/office/drawing/2014/main" id="{FE52BF9F-882F-4226-90C2-DD4FF39E2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6527" y="5629053"/>
            <a:ext cx="914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UY" altLang="en-US"/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73173B81-212C-4B39-88D9-8E1ADE951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655" y="5232297"/>
            <a:ext cx="949259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_tradnl" altLang="es-UY" sz="1600" b="1" dirty="0"/>
              <a:t>Cuando la extensión 7777 llama a la extensión 8888 no hay un dial peer sobre el Router 2 con el </a:t>
            </a:r>
            <a:r>
              <a:rPr lang="es-ES_tradnl" altLang="es-UY" sz="1600" b="1" dirty="0" err="1"/>
              <a:t>destination</a:t>
            </a:r>
            <a:r>
              <a:rPr lang="es-ES_tradnl" altLang="es-UY" sz="1600" b="1" dirty="0"/>
              <a:t> </a:t>
            </a:r>
            <a:r>
              <a:rPr lang="es-ES_tradnl" altLang="es-UY" sz="1600" b="1" dirty="0" err="1"/>
              <a:t>pattern</a:t>
            </a:r>
            <a:r>
              <a:rPr lang="es-ES_tradnl" altLang="es-UY" sz="1600" b="1" dirty="0"/>
              <a:t> 7777 que apunte al Router 1 </a:t>
            </a:r>
            <a:r>
              <a:rPr lang="es-ES_tradnl" altLang="es-UY" sz="1600" b="1" dirty="0">
                <a:solidFill>
                  <a:srgbClr val="FF0000"/>
                </a:solidFill>
              </a:rPr>
              <a:t>para hacer el match del incoming call </a:t>
            </a:r>
            <a:r>
              <a:rPr lang="es-ES_tradnl" altLang="es-UY" sz="1600" b="1" dirty="0" err="1">
                <a:solidFill>
                  <a:srgbClr val="FF0000"/>
                </a:solidFill>
              </a:rPr>
              <a:t>leg</a:t>
            </a:r>
            <a:r>
              <a:rPr lang="es-ES_tradnl" altLang="es-UY" sz="1600" b="1" dirty="0"/>
              <a:t>.</a:t>
            </a:r>
          </a:p>
          <a:p>
            <a:pPr eaLnBrk="1" hangingPunct="1">
              <a:spcBef>
                <a:spcPct val="50000"/>
              </a:spcBef>
            </a:pPr>
            <a:r>
              <a:rPr lang="es-ES_tradnl" altLang="es-UY" sz="1600" b="1" dirty="0"/>
              <a:t>En ese caso el Router 2 </a:t>
            </a:r>
            <a:r>
              <a:rPr lang="es-ES_tradnl" altLang="es-UY" sz="1600" b="1" dirty="0" err="1"/>
              <a:t>matchea</a:t>
            </a:r>
            <a:r>
              <a:rPr lang="es-ES_tradnl" altLang="es-UY" sz="1600" b="1" dirty="0"/>
              <a:t> al default </a:t>
            </a:r>
            <a:r>
              <a:rPr lang="es-ES_tradnl" altLang="es-UY" sz="1600" b="1" u="sng" dirty="0"/>
              <a:t>dial peer 0</a:t>
            </a:r>
            <a:r>
              <a:rPr lang="es-ES_tradnl" altLang="es-UY" sz="1600" b="1" dirty="0"/>
              <a:t>.</a:t>
            </a:r>
            <a:endParaRPr lang="es-ES" altLang="es-UY" sz="1600" b="1" dirty="0"/>
          </a:p>
        </p:txBody>
      </p:sp>
    </p:spTree>
    <p:extLst>
      <p:ext uri="{BB962C8B-B14F-4D97-AF65-F5344CB8AC3E}">
        <p14:creationId xmlns:p14="http://schemas.microsoft.com/office/powerpoint/2010/main" val="133151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49" y="139929"/>
            <a:ext cx="10905066" cy="832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UY" sz="3600" dirty="0"/>
              <a:t>Default Dial-Peer</a:t>
            </a:r>
            <a:endParaRPr lang="en-US" sz="3600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5">
            <a:extLst>
              <a:ext uri="{FF2B5EF4-FFF2-40B4-BE49-F238E27FC236}">
                <a16:creationId xmlns:a16="http://schemas.microsoft.com/office/drawing/2014/main" id="{FE52BF9F-882F-4226-90C2-DD4FF39E2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6527" y="5629053"/>
            <a:ext cx="914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UY" altLang="en-U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5D32B8E-314C-49C7-91C0-EB88595FC3BA}"/>
              </a:ext>
            </a:extLst>
          </p:cNvPr>
          <p:cNvSpPr txBox="1"/>
          <p:nvPr/>
        </p:nvSpPr>
        <p:spPr>
          <a:xfrm>
            <a:off x="779526" y="1112792"/>
            <a:ext cx="971778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s-ES_tradnl" altLang="es-UY" sz="1800" dirty="0"/>
              <a:t>El dial peer 0 es el ultimo recurso usado por el router, no es configurable.</a:t>
            </a:r>
          </a:p>
          <a:p>
            <a:pPr eaLnBrk="1" hangingPunct="1">
              <a:spcBef>
                <a:spcPct val="50000"/>
              </a:spcBef>
            </a:pPr>
            <a:r>
              <a:rPr lang="es-ES_tradnl" altLang="es-UY" sz="1800" dirty="0"/>
              <a:t>dial peer 0 puede ser para un </a:t>
            </a:r>
            <a:r>
              <a:rPr lang="es-ES_tradnl" altLang="es-UY" sz="1800" dirty="0" err="1"/>
              <a:t>inbound</a:t>
            </a:r>
            <a:r>
              <a:rPr lang="es-ES_tradnl" altLang="es-UY" sz="1800" dirty="0"/>
              <a:t> call </a:t>
            </a:r>
            <a:r>
              <a:rPr lang="es-ES_tradnl" altLang="es-UY" sz="1800" dirty="0" err="1"/>
              <a:t>leg</a:t>
            </a:r>
            <a:r>
              <a:rPr lang="es-ES_tradnl" altLang="es-UY" sz="1800" dirty="0"/>
              <a:t> o un POTS o VOIP.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1DDF9E4-6AB9-449D-8636-0B0669C9EAC0}"/>
              </a:ext>
            </a:extLst>
          </p:cNvPr>
          <p:cNvSpPr txBox="1"/>
          <p:nvPr/>
        </p:nvSpPr>
        <p:spPr>
          <a:xfrm>
            <a:off x="2224278" y="2331720"/>
            <a:ext cx="60944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s-ES_tradnl" altLang="es-UY" sz="1800" dirty="0"/>
              <a:t>dial peer 0 para </a:t>
            </a:r>
            <a:r>
              <a:rPr lang="es-ES_tradnl" altLang="es-UY" sz="1800" dirty="0" err="1"/>
              <a:t>inbound</a:t>
            </a:r>
            <a:r>
              <a:rPr lang="es-ES_tradnl" altLang="es-UY" sz="1800" dirty="0"/>
              <a:t> VOIP tiene esta </a:t>
            </a:r>
            <a:r>
              <a:rPr lang="es-ES_tradnl" altLang="es-UY" sz="1800" dirty="0" err="1"/>
              <a:t>configuracion</a:t>
            </a:r>
            <a:r>
              <a:rPr lang="es-ES_tradnl" altLang="es-UY" sz="1800" dirty="0"/>
              <a:t> (fija):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_tradnl" altLang="es-UY" sz="1800" dirty="0"/>
              <a:t>Cualquier codec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_tradnl" altLang="es-UY" sz="1800" dirty="0"/>
              <a:t>No soporta DTMF </a:t>
            </a:r>
            <a:r>
              <a:rPr lang="es-ES_tradnl" altLang="es-UY" sz="1800" dirty="0" err="1"/>
              <a:t>Relay</a:t>
            </a:r>
            <a:endParaRPr lang="es-ES_tradnl" altLang="es-UY" sz="1800" dirty="0"/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_tradnl" altLang="es-UY" sz="1800" dirty="0"/>
              <a:t>Ip </a:t>
            </a:r>
            <a:r>
              <a:rPr lang="es-ES_tradnl" altLang="es-UY" sz="1800" dirty="0" err="1"/>
              <a:t>precedence</a:t>
            </a:r>
            <a:r>
              <a:rPr lang="es-ES_tradnl" altLang="es-UY" sz="1800" dirty="0"/>
              <a:t> 0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_tradnl" altLang="es-UY" sz="1800" dirty="0"/>
              <a:t>Vad habilitado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_tradnl" altLang="es-UY" sz="1800" dirty="0"/>
              <a:t>No soporta RSVP ( Resource </a:t>
            </a:r>
            <a:r>
              <a:rPr lang="es-ES_tradnl" altLang="es-UY" sz="1800" dirty="0" err="1"/>
              <a:t>Reservation</a:t>
            </a:r>
            <a:r>
              <a:rPr lang="es-ES_tradnl" altLang="es-UY" sz="1800" dirty="0"/>
              <a:t> Protocol- QOS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_tradnl" altLang="es-UY" sz="1800" dirty="0"/>
              <a:t>Servicio de fax-</a:t>
            </a:r>
            <a:r>
              <a:rPr lang="es-ES_tradnl" altLang="es-UY" sz="1800" dirty="0" err="1"/>
              <a:t>rate</a:t>
            </a:r>
            <a:r>
              <a:rPr lang="es-ES_tradnl" altLang="es-UY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681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64" y="215067"/>
            <a:ext cx="4363656" cy="847642"/>
          </a:xfrm>
        </p:spPr>
        <p:txBody>
          <a:bodyPr>
            <a:normAutofit/>
          </a:bodyPr>
          <a:lstStyle/>
          <a:p>
            <a:r>
              <a:rPr lang="es-UY" dirty="0"/>
              <a:t>Llamada</a:t>
            </a:r>
            <a:r>
              <a:rPr lang="en-US" dirty="0"/>
              <a:t> </a:t>
            </a:r>
            <a:r>
              <a:rPr lang="es-UY" dirty="0"/>
              <a:t>Entrante</a:t>
            </a:r>
          </a:p>
        </p:txBody>
      </p:sp>
      <p:pic>
        <p:nvPicPr>
          <p:cNvPr id="4" name="Picture 4" descr="Router de servicios integrados (ISR) Cisco de la serie 2921 - Cisco">
            <a:extLst>
              <a:ext uri="{FF2B5EF4-FFF2-40B4-BE49-F238E27FC236}">
                <a16:creationId xmlns:a16="http://schemas.microsoft.com/office/drawing/2014/main" id="{1737850D-F30D-4990-B66E-F63E58582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94" b="89844" l="508" r="95431">
                        <a14:foregroundMark x1="6601" y1="40925" x2="10914" y2="53125"/>
                        <a14:foregroundMark x1="10914" y1="53125" x2="11039" y2="72311"/>
                        <a14:foregroundMark x1="3150" y1="63281" x2="2717" y2="61719"/>
                        <a14:foregroundMark x1="7899" y1="80402" x2="3150" y2="63281"/>
                        <a14:foregroundMark x1="89895" y1="14857" x2="96554" y2="33778"/>
                        <a14:foregroundMark x1="85536" y1="84388" x2="82741" y2="85156"/>
                        <a14:foregroundMark x1="82741" y1="85156" x2="81980" y2="45313"/>
                        <a14:foregroundMark x1="81980" y1="45313" x2="85146" y2="24490"/>
                        <a14:foregroundMark x1="92386" y1="16406" x2="93602" y2="35131"/>
                        <a14:backgroundMark x1="7360" y1="82813" x2="11675" y2="84375"/>
                        <a14:backgroundMark x1="11168" y1="88281" x2="11929" y2="93750"/>
                        <a14:backgroundMark x1="96954" y1="33594" x2="98477" y2="64844"/>
                        <a14:backgroundMark x1="97462" y1="62500" x2="88071" y2="90625"/>
                        <a14:backgroundMark x1="88071" y1="90625" x2="87817" y2="90625"/>
                        <a14:backgroundMark x1="85787" y1="13281" x2="89848" y2="13281"/>
                        <a14:backgroundMark x1="89340" y1="13281" x2="90102" y2="14063"/>
                        <a14:backgroundMark x1="3299" y1="29688" x2="2284" y2="30469"/>
                        <a14:backgroundMark x1="2284" y1="33594" x2="2284" y2="61719"/>
                        <a14:backgroundMark x1="508" y1="27344" x2="1523" y2="44531"/>
                        <a14:backgroundMark x1="11675" y1="87500" x2="11675" y2="87500"/>
                        <a14:backgroundMark x1="10914" y1="88281" x2="10914" y2="88281"/>
                        <a14:backgroundMark x1="11168" y1="85938" x2="11168" y2="85938"/>
                        <a14:backgroundMark x1="11168" y1="90625" x2="11168" y2="90625"/>
                        <a14:backgroundMark x1="11168" y1="87500" x2="11168" y2="87500"/>
                        <a14:backgroundMark x1="11168" y1="89844" x2="11168" y2="89844"/>
                        <a14:backgroundMark x1="10660" y1="86719" x2="11168" y2="91406"/>
                        <a14:backgroundMark x1="2792" y1="63281" x2="2792" y2="63281"/>
                        <a14:backgroundMark x1="2538" y1="61719" x2="2538" y2="6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949" y="2052488"/>
            <a:ext cx="2499611" cy="91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71E52C1-7F1A-4FEB-95C4-993B69F9E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391" y="3990505"/>
            <a:ext cx="2059892" cy="113266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D11CE5-696C-44A7-8166-7A0365DA0C44}"/>
              </a:ext>
            </a:extLst>
          </p:cNvPr>
          <p:cNvGrpSpPr/>
          <p:nvPr/>
        </p:nvGrpSpPr>
        <p:grpSpPr>
          <a:xfrm>
            <a:off x="4548520" y="2301164"/>
            <a:ext cx="3005220" cy="286314"/>
            <a:chOff x="4583576" y="2281084"/>
            <a:chExt cx="3935030" cy="28631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27538D-B0C1-4A10-B445-FA2C9036487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765987" y="2281084"/>
              <a:ext cx="1752619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38D5E27-DAF1-4F14-B990-D9D6AF0EF545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811655" y="2281084"/>
              <a:ext cx="1024002" cy="28631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2971D1-558B-422A-993D-953E6ADFBA4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576" y="2567398"/>
              <a:ext cx="32520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C5318FB-4D04-4D5F-97AD-03B42889A18E}"/>
              </a:ext>
            </a:extLst>
          </p:cNvPr>
          <p:cNvSpPr txBox="1"/>
          <p:nvPr/>
        </p:nvSpPr>
        <p:spPr>
          <a:xfrm>
            <a:off x="4646140" y="2171941"/>
            <a:ext cx="109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600" dirty="0"/>
              <a:t>E1 0/0/0</a:t>
            </a:r>
          </a:p>
        </p:txBody>
      </p:sp>
      <p:pic>
        <p:nvPicPr>
          <p:cNvPr id="16" name="Picture 4" descr="Router de servicios integrados (ISR) Cisco de la serie 2921 - Cisco">
            <a:extLst>
              <a:ext uri="{FF2B5EF4-FFF2-40B4-BE49-F238E27FC236}">
                <a16:creationId xmlns:a16="http://schemas.microsoft.com/office/drawing/2014/main" id="{3664EA79-B3AA-43D8-9B8D-7D43C6FD3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94" b="89844" l="508" r="95431">
                        <a14:foregroundMark x1="6601" y1="40925" x2="10914" y2="53125"/>
                        <a14:foregroundMark x1="10914" y1="53125" x2="11039" y2="72311"/>
                        <a14:foregroundMark x1="3150" y1="63281" x2="2717" y2="61719"/>
                        <a14:foregroundMark x1="7899" y1="80402" x2="3150" y2="63281"/>
                        <a14:foregroundMark x1="89895" y1="14857" x2="96554" y2="33778"/>
                        <a14:foregroundMark x1="85536" y1="84388" x2="82741" y2="85156"/>
                        <a14:foregroundMark x1="82741" y1="85156" x2="81980" y2="45313"/>
                        <a14:foregroundMark x1="81980" y1="45313" x2="85146" y2="24490"/>
                        <a14:foregroundMark x1="92386" y1="16406" x2="93602" y2="35131"/>
                        <a14:backgroundMark x1="7360" y1="82813" x2="11675" y2="84375"/>
                        <a14:backgroundMark x1="11168" y1="88281" x2="11929" y2="93750"/>
                        <a14:backgroundMark x1="96954" y1="33594" x2="98477" y2="64844"/>
                        <a14:backgroundMark x1="97462" y1="62500" x2="88071" y2="90625"/>
                        <a14:backgroundMark x1="88071" y1="90625" x2="87817" y2="90625"/>
                        <a14:backgroundMark x1="85787" y1="13281" x2="89848" y2="13281"/>
                        <a14:backgroundMark x1="89340" y1="13281" x2="90102" y2="14063"/>
                        <a14:backgroundMark x1="3299" y1="29688" x2="2284" y2="30469"/>
                        <a14:backgroundMark x1="2284" y1="33594" x2="2284" y2="61719"/>
                        <a14:backgroundMark x1="508" y1="27344" x2="1523" y2="44531"/>
                        <a14:backgroundMark x1="11675" y1="87500" x2="11675" y2="87500"/>
                        <a14:backgroundMark x1="10914" y1="88281" x2="10914" y2="88281"/>
                        <a14:backgroundMark x1="11168" y1="85938" x2="11168" y2="85938"/>
                        <a14:backgroundMark x1="11168" y1="90625" x2="11168" y2="90625"/>
                        <a14:backgroundMark x1="11168" y1="87500" x2="11168" y2="87500"/>
                        <a14:backgroundMark x1="11168" y1="89844" x2="11168" y2="89844"/>
                        <a14:backgroundMark x1="10660" y1="86719" x2="11168" y2="91406"/>
                        <a14:backgroundMark x1="2792" y1="63281" x2="2792" y2="63281"/>
                        <a14:backgroundMark x1="2538" y1="61719" x2="2538" y2="6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01" y="4522940"/>
            <a:ext cx="1980844" cy="72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B8CDC89-DC02-4406-B20C-20C80897A5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357" y="1391097"/>
            <a:ext cx="3534268" cy="194337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363C1F3-BAF5-4E35-9D23-3F3AFB13A529}"/>
              </a:ext>
            </a:extLst>
          </p:cNvPr>
          <p:cNvGrpSpPr/>
          <p:nvPr/>
        </p:nvGrpSpPr>
        <p:grpSpPr>
          <a:xfrm>
            <a:off x="7553740" y="4592189"/>
            <a:ext cx="2623754" cy="317386"/>
            <a:chOff x="4583576" y="2281084"/>
            <a:chExt cx="3935030" cy="28631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2A60011-F814-4E2B-80B1-DF496B89044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765987" y="2281084"/>
              <a:ext cx="1752619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F6B0EB-2852-4A8E-B198-C9BA9468B894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811655" y="2281084"/>
              <a:ext cx="1024002" cy="28631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0A4FB9C-B555-4370-B138-6E829FC811A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576" y="2567398"/>
              <a:ext cx="32520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F54240C-161A-4168-8E43-1C42FCF90330}"/>
              </a:ext>
            </a:extLst>
          </p:cNvPr>
          <p:cNvSpPr txBox="1"/>
          <p:nvPr/>
        </p:nvSpPr>
        <p:spPr>
          <a:xfrm>
            <a:off x="7668815" y="4576330"/>
            <a:ext cx="445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600" dirty="0"/>
              <a:t>Sip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8DD4CF-0CE4-4566-8541-727209B45CFA}"/>
              </a:ext>
            </a:extLst>
          </p:cNvPr>
          <p:cNvSpPr txBox="1"/>
          <p:nvPr/>
        </p:nvSpPr>
        <p:spPr>
          <a:xfrm>
            <a:off x="4490285" y="2600731"/>
            <a:ext cx="2119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voice-port 0/0/0:15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AC294E-4F00-464F-802A-0D0CFDED43F9}"/>
              </a:ext>
            </a:extLst>
          </p:cNvPr>
          <p:cNvSpPr txBox="1"/>
          <p:nvPr/>
        </p:nvSpPr>
        <p:spPr>
          <a:xfrm>
            <a:off x="7659960" y="4904267"/>
            <a:ext cx="902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Y" sz="1800" dirty="0"/>
              <a:t>Gig 0/0 </a:t>
            </a:r>
            <a:endParaRPr lang="es-UY" dirty="0"/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44240484-328F-4264-AAA3-9EA4C11BC116}"/>
              </a:ext>
            </a:extLst>
          </p:cNvPr>
          <p:cNvSpPr/>
          <p:nvPr/>
        </p:nvSpPr>
        <p:spPr>
          <a:xfrm flipH="1">
            <a:off x="4360568" y="1127343"/>
            <a:ext cx="3187782" cy="949998"/>
          </a:xfrm>
          <a:prstGeom prst="curvedDownArrow">
            <a:avLst>
              <a:gd name="adj1" fmla="val 25000"/>
              <a:gd name="adj2" fmla="val 50000"/>
              <a:gd name="adj3" fmla="val 298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CEBEA9EA-B66E-4CC5-990B-E870C8DCABBE}"/>
              </a:ext>
            </a:extLst>
          </p:cNvPr>
          <p:cNvSpPr/>
          <p:nvPr/>
        </p:nvSpPr>
        <p:spPr>
          <a:xfrm flipH="1">
            <a:off x="8705907" y="3659536"/>
            <a:ext cx="1841726" cy="661938"/>
          </a:xfrm>
          <a:prstGeom prst="curvedDownArrow">
            <a:avLst>
              <a:gd name="adj1" fmla="val 25000"/>
              <a:gd name="adj2" fmla="val 50000"/>
              <a:gd name="adj3" fmla="val 298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8F6FF9A-AEB3-4DEC-80CE-91BD87424731}"/>
              </a:ext>
            </a:extLst>
          </p:cNvPr>
          <p:cNvSpPr txBox="1"/>
          <p:nvPr/>
        </p:nvSpPr>
        <p:spPr>
          <a:xfrm>
            <a:off x="5462407" y="805237"/>
            <a:ext cx="133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2403-0000</a:t>
            </a:r>
          </a:p>
        </p:txBody>
      </p:sp>
      <p:pic>
        <p:nvPicPr>
          <p:cNvPr id="25" name="Picture 15" descr="A close up of a telephone&#10;&#10;Description automatically generated">
            <a:extLst>
              <a:ext uri="{FF2B5EF4-FFF2-40B4-BE49-F238E27FC236}">
                <a16:creationId xmlns:a16="http://schemas.microsoft.com/office/drawing/2014/main" id="{E25D9EE7-E7B7-473A-B3B7-5D525259C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50" b="96154" l="1190" r="89683">
                        <a14:foregroundMark x1="58333" y1="11058" x2="59127" y2="10577"/>
                        <a14:foregroundMark x1="57937" y1="10577" x2="67857" y2="12019"/>
                        <a14:foregroundMark x1="5620" y1="84788" x2="3943" y2="88627"/>
                        <a14:foregroundMark x1="6212" y1="83433" x2="6046" y2="83813"/>
                        <a14:foregroundMark x1="9857" y1="75091" x2="8530" y2="78128"/>
                        <a14:foregroundMark x1="10585" y1="93976" x2="14816" y2="96026"/>
                        <a14:foregroundMark x1="5150" y1="91342" x2="6807" y2="92145"/>
                        <a14:foregroundMark x1="15546" y1="94526" x2="15061" y2="93698"/>
                        <a14:foregroundMark x1="9555" y1="78265" x2="10327" y2="75769"/>
                        <a14:foregroundMark x1="21604" y1="93883" x2="18067" y2="95389"/>
                        <a14:foregroundMark x1="15643" y1="94329" x2="15437" y2="93731"/>
                        <a14:backgroundMark x1="26984" y1="88942" x2="28571" y2="91827"/>
                        <a14:backgroundMark x1="24603" y1="89904" x2="25000" y2="91346"/>
                        <a14:backgroundMark x1="14683" y1="86538" x2="20238" y2="87019"/>
                        <a14:backgroundMark x1="17857" y1="89904" x2="19841" y2="89423"/>
                        <a14:backgroundMark x1="13889" y1="78846" x2="13095" y2="87500"/>
                        <a14:backgroundMark x1="10714" y1="88462" x2="13492" y2="89423"/>
                        <a14:backgroundMark x1="11111" y1="87019" x2="12302" y2="87981"/>
                        <a14:backgroundMark x1="11111" y1="73077" x2="9127" y2="74038"/>
                        <a14:backgroundMark x1="1984" y1="78365" x2="1190" y2="78846"/>
                        <a14:backgroundMark x1="2381" y1="77404" x2="1190" y2="81250"/>
                        <a14:backgroundMark x1="14286" y1="97115" x2="17460" y2="96635"/>
                        <a14:backgroundMark x1="23810" y1="88942" x2="23810" y2="92308"/>
                        <a14:backgroundMark x1="2381" y1="89904" x2="3968" y2="92308"/>
                        <a14:backgroundMark x1="57540" y1="6250" x2="57540" y2="7212"/>
                        <a14:backgroundMark x1="57937" y1="10577" x2="57937" y2="10577"/>
                        <a14:backgroundMark x1="68254" y1="6731" x2="68254" y2="7692"/>
                        <a14:backgroundMark x1="78968" y1="11058" x2="80952" y2="10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82" y="1351166"/>
            <a:ext cx="1150959" cy="949998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A96DEAB3-E9CD-4BE2-BA83-944267A36C16}"/>
              </a:ext>
            </a:extLst>
          </p:cNvPr>
          <p:cNvSpPr txBox="1"/>
          <p:nvPr/>
        </p:nvSpPr>
        <p:spPr>
          <a:xfrm>
            <a:off x="9067522" y="1209977"/>
            <a:ext cx="133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2403-0000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3564D6C-FFAA-4D86-966D-71104D71F1F7}"/>
              </a:ext>
            </a:extLst>
          </p:cNvPr>
          <p:cNvSpPr txBox="1"/>
          <p:nvPr/>
        </p:nvSpPr>
        <p:spPr>
          <a:xfrm>
            <a:off x="377184" y="2883559"/>
            <a:ext cx="46897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Y" dirty="0"/>
              <a:t>dial-peer voice 001 pots</a:t>
            </a:r>
          </a:p>
          <a:p>
            <a:r>
              <a:rPr lang="es-UY" dirty="0"/>
              <a:t> description Canales Antel E1-A</a:t>
            </a:r>
          </a:p>
          <a:p>
            <a:r>
              <a:rPr lang="es-UY" dirty="0">
                <a:solidFill>
                  <a:srgbClr val="FF0000"/>
                </a:solidFill>
              </a:rPr>
              <a:t> incoming called-Number  2403-0000</a:t>
            </a:r>
          </a:p>
          <a:p>
            <a:r>
              <a:rPr lang="es-UY" dirty="0"/>
              <a:t> direct-inward-dial</a:t>
            </a:r>
          </a:p>
          <a:p>
            <a:r>
              <a:rPr lang="es-UY" dirty="0"/>
              <a:t> port 0/0/0:15</a:t>
            </a:r>
          </a:p>
          <a:p>
            <a:endParaRPr lang="es-UY" dirty="0"/>
          </a:p>
          <a:p>
            <a:r>
              <a:rPr lang="es-UY" dirty="0" err="1"/>
              <a:t>num-exp</a:t>
            </a:r>
            <a:r>
              <a:rPr lang="es-UY" dirty="0"/>
              <a:t> 2403000   1234  </a:t>
            </a:r>
          </a:p>
          <a:p>
            <a:r>
              <a:rPr lang="en-US" dirty="0"/>
              <a:t>(</a:t>
            </a:r>
            <a:r>
              <a:rPr lang="en-US" sz="1400" u="sng" dirty="0">
                <a:solidFill>
                  <a:srgbClr val="FF0000"/>
                </a:solidFill>
              </a:rPr>
              <a:t>Es un commando de router , no del dial-peer</a:t>
            </a:r>
            <a:r>
              <a:rPr lang="en-US" dirty="0"/>
              <a:t>) </a:t>
            </a:r>
            <a:endParaRPr lang="es-UY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C455713-243C-4BE7-8E48-1D76F650D07B}"/>
              </a:ext>
            </a:extLst>
          </p:cNvPr>
          <p:cNvSpPr txBox="1"/>
          <p:nvPr/>
        </p:nvSpPr>
        <p:spPr>
          <a:xfrm>
            <a:off x="374112" y="5305951"/>
            <a:ext cx="5411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dial-peer voice 1000 voip</a:t>
            </a:r>
          </a:p>
          <a:p>
            <a:r>
              <a:rPr lang="es-UY" dirty="0"/>
              <a:t>	destination-Pattern 1234</a:t>
            </a:r>
          </a:p>
          <a:p>
            <a:r>
              <a:rPr lang="es-UY" dirty="0"/>
              <a:t>	session target  10.10.20.1  </a:t>
            </a:r>
            <a:r>
              <a:rPr lang="es-UY" dirty="0">
                <a:sym typeface="Wingdings" panose="05000000000000000000" pitchFamily="2" charset="2"/>
              </a:rPr>
              <a:t> </a:t>
            </a:r>
            <a:r>
              <a:rPr lang="es-UY" dirty="0">
                <a:solidFill>
                  <a:srgbClr val="FF0000"/>
                </a:solidFill>
                <a:sym typeface="Wingdings" panose="05000000000000000000" pitchFamily="2" charset="2"/>
              </a:rPr>
              <a:t>(Ej</a:t>
            </a:r>
            <a:r>
              <a:rPr lang="es-UY" dirty="0">
                <a:sym typeface="Wingdings" panose="05000000000000000000" pitchFamily="2" charset="2"/>
              </a:rPr>
              <a:t> </a:t>
            </a:r>
            <a:r>
              <a:rPr lang="es-UY" dirty="0">
                <a:solidFill>
                  <a:srgbClr val="FF0000"/>
                </a:solidFill>
                <a:sym typeface="Wingdings" panose="05000000000000000000" pitchFamily="2" charset="2"/>
              </a:rPr>
              <a:t>IP del CUCM) </a:t>
            </a:r>
            <a:r>
              <a:rPr lang="es-UY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728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49" y="139929"/>
            <a:ext cx="10905066" cy="832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UY" sz="3600" dirty="0"/>
              <a:t>Ejercicio  - Matching Inbound Dial Peers</a:t>
            </a:r>
            <a:endParaRPr lang="en-US" sz="3600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5">
            <a:extLst>
              <a:ext uri="{FF2B5EF4-FFF2-40B4-BE49-F238E27FC236}">
                <a16:creationId xmlns:a16="http://schemas.microsoft.com/office/drawing/2014/main" id="{FE52BF9F-882F-4226-90C2-DD4FF39E2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6527" y="5629053"/>
            <a:ext cx="914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UY" altLang="en-US"/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BB44C9A2-48C9-4513-9707-7785270A2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914400"/>
            <a:ext cx="79491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_tradnl" altLang="es-UY" sz="1600" dirty="0"/>
              <a:t>Destination Pattern es un </a:t>
            </a:r>
            <a:r>
              <a:rPr lang="es-ES_tradnl" altLang="es-UY" sz="1600" dirty="0" err="1"/>
              <a:t>matcheo</a:t>
            </a:r>
            <a:r>
              <a:rPr lang="es-ES_tradnl" altLang="es-UY" sz="1600" dirty="0"/>
              <a:t> basado sobre el mayor numero de coincidencias.</a:t>
            </a:r>
            <a:endParaRPr lang="es-ES" altLang="es-UY" sz="1600" dirty="0"/>
          </a:p>
        </p:txBody>
      </p:sp>
      <p:pic>
        <p:nvPicPr>
          <p:cNvPr id="20" name="Picture 3" descr="008G_128">
            <a:extLst>
              <a:ext uri="{FF2B5EF4-FFF2-40B4-BE49-F238E27FC236}">
                <a16:creationId xmlns:a16="http://schemas.microsoft.com/office/drawing/2014/main" id="{77614C8D-B6AC-48C4-AA67-FA87A6127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9" r="50297" b="22052"/>
          <a:stretch/>
        </p:blipFill>
        <p:spPr bwMode="auto">
          <a:xfrm>
            <a:off x="3791127" y="1317075"/>
            <a:ext cx="3219273" cy="367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Box 6">
            <a:extLst>
              <a:ext uri="{FF2B5EF4-FFF2-40B4-BE49-F238E27FC236}">
                <a16:creationId xmlns:a16="http://schemas.microsoft.com/office/drawing/2014/main" id="{F74306B0-BB44-42E4-B561-2F4FFA1F9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9751" y="5066680"/>
            <a:ext cx="4139769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_tradnl" altLang="es-UY" sz="1600" b="1" dirty="0"/>
              <a:t>Ejemplo 1: se disca el numero 555-0124</a:t>
            </a:r>
          </a:p>
          <a:p>
            <a:pPr algn="l" eaLnBrk="1" hangingPunct="1">
              <a:spcBef>
                <a:spcPct val="50000"/>
              </a:spcBef>
            </a:pPr>
            <a:r>
              <a:rPr lang="es-ES_tradnl" altLang="es-UY" sz="1600" b="1" dirty="0"/>
              <a:t>Ejemplo 2: se disca el numero 555-0125 </a:t>
            </a:r>
          </a:p>
          <a:p>
            <a:pPr algn="l" eaLnBrk="1" hangingPunct="1">
              <a:spcBef>
                <a:spcPct val="50000"/>
              </a:spcBef>
            </a:pPr>
            <a:r>
              <a:rPr lang="es-ES_tradnl" altLang="es-UY" sz="1600" b="1" dirty="0"/>
              <a:t>Ejemplo 3: se disca el numero 555-0135 </a:t>
            </a:r>
          </a:p>
          <a:p>
            <a:pPr algn="l" eaLnBrk="1" hangingPunct="1">
              <a:spcBef>
                <a:spcPct val="50000"/>
              </a:spcBef>
            </a:pPr>
            <a:r>
              <a:rPr lang="es-ES_tradnl" altLang="es-UY" sz="1600" b="1" dirty="0"/>
              <a:t>Ejemplo 4: se disca el numero 555-0199</a:t>
            </a:r>
            <a:endParaRPr lang="es-ES" altLang="es-UY" sz="1400" dirty="0"/>
          </a:p>
        </p:txBody>
      </p:sp>
    </p:spTree>
    <p:extLst>
      <p:ext uri="{BB962C8B-B14F-4D97-AF65-F5344CB8AC3E}">
        <p14:creationId xmlns:p14="http://schemas.microsoft.com/office/powerpoint/2010/main" val="1911325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1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1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UY" dirty="0">
                <a:solidFill>
                  <a:srgbClr val="FFFFFF"/>
                </a:solidFill>
              </a:rPr>
              <a:t>Repaso Clase Anterior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1" name="Content Placeholder 5">
            <a:extLst>
              <a:ext uri="{FF2B5EF4-FFF2-40B4-BE49-F238E27FC236}">
                <a16:creationId xmlns:a16="http://schemas.microsoft.com/office/drawing/2014/main" id="{5C90B419-B90C-4FCD-B7A8-461C0737C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7345" y="166254"/>
            <a:ext cx="6232376" cy="5731164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endParaRPr lang="es-UY" sz="1700" dirty="0">
              <a:solidFill>
                <a:srgbClr val="000000"/>
              </a:solidFill>
            </a:endParaRPr>
          </a:p>
          <a:p>
            <a:pPr lvl="1"/>
            <a:endParaRPr lang="es-UY" sz="1700" dirty="0">
              <a:solidFill>
                <a:srgbClr val="000000"/>
              </a:solidFill>
            </a:endParaRPr>
          </a:p>
          <a:p>
            <a:pPr lvl="1"/>
            <a:endParaRPr lang="es-UY" sz="1700" dirty="0">
              <a:solidFill>
                <a:srgbClr val="000000"/>
              </a:solidFill>
            </a:endParaRPr>
          </a:p>
          <a:p>
            <a:pPr lvl="1"/>
            <a:endParaRPr lang="es-UY" sz="1700" dirty="0">
              <a:solidFill>
                <a:srgbClr val="000000"/>
              </a:solidFill>
            </a:endParaRPr>
          </a:p>
          <a:p>
            <a:pPr lvl="1"/>
            <a:endParaRPr lang="es-UY" sz="1700" dirty="0">
              <a:solidFill>
                <a:srgbClr val="000000"/>
              </a:solidFill>
            </a:endParaRPr>
          </a:p>
          <a:p>
            <a:pPr lvl="1"/>
            <a:r>
              <a:rPr lang="es-UY" sz="1700" dirty="0">
                <a:solidFill>
                  <a:srgbClr val="000000"/>
                </a:solidFill>
              </a:rPr>
              <a:t>Call Agent CME (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s-UY" sz="1700" dirty="0">
                <a:solidFill>
                  <a:srgbClr val="000000"/>
                </a:solidFill>
              </a:rPr>
              <a:t>Setear</a:t>
            </a:r>
            <a:r>
              <a:rPr lang="en-US" sz="1700" dirty="0">
                <a:solidFill>
                  <a:srgbClr val="000000"/>
                </a:solidFill>
              </a:rPr>
              <a:t> , </a:t>
            </a:r>
            <a:r>
              <a:rPr lang="es-UY" sz="1700" dirty="0">
                <a:solidFill>
                  <a:srgbClr val="000000"/>
                </a:solidFill>
              </a:rPr>
              <a:t>Mantener</a:t>
            </a:r>
            <a:r>
              <a:rPr lang="en-US" sz="1700" dirty="0">
                <a:solidFill>
                  <a:srgbClr val="000000"/>
                </a:solidFill>
              </a:rPr>
              <a:t> y </a:t>
            </a:r>
            <a:r>
              <a:rPr lang="es-UY" sz="1700" dirty="0">
                <a:solidFill>
                  <a:srgbClr val="000000"/>
                </a:solidFill>
              </a:rPr>
              <a:t>Destruir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s-UY" sz="1700" dirty="0">
                <a:solidFill>
                  <a:srgbClr val="000000"/>
                </a:solidFill>
              </a:rPr>
              <a:t>llamadas</a:t>
            </a:r>
            <a:r>
              <a:rPr lang="en-US" sz="1700" dirty="0">
                <a:solidFill>
                  <a:srgbClr val="000000"/>
                </a:solidFill>
              </a:rPr>
              <a:t>)</a:t>
            </a:r>
            <a:endParaRPr lang="es-UY" sz="1700" dirty="0">
              <a:solidFill>
                <a:srgbClr val="000000"/>
              </a:solidFill>
            </a:endParaRPr>
          </a:p>
          <a:p>
            <a:pPr lvl="1"/>
            <a:r>
              <a:rPr lang="es-UY" sz="1700" dirty="0">
                <a:solidFill>
                  <a:srgbClr val="000000"/>
                </a:solidFill>
              </a:rPr>
              <a:t>Protocolo de Registración SIP /SCCP</a:t>
            </a:r>
          </a:p>
          <a:p>
            <a:pPr lvl="1"/>
            <a:r>
              <a:rPr lang="es-UY" sz="1700" dirty="0">
                <a:solidFill>
                  <a:srgbClr val="000000"/>
                </a:solidFill>
              </a:rPr>
              <a:t>CCP - GUI</a:t>
            </a:r>
          </a:p>
          <a:p>
            <a:pPr lvl="1"/>
            <a:r>
              <a:rPr lang="es-UY" sz="1700" dirty="0">
                <a:solidFill>
                  <a:srgbClr val="000000"/>
                </a:solidFill>
              </a:rPr>
              <a:t>Telephony Services para SCCP</a:t>
            </a:r>
          </a:p>
          <a:p>
            <a:pPr lvl="1"/>
            <a:r>
              <a:rPr lang="es-UY" sz="1700" dirty="0">
                <a:solidFill>
                  <a:srgbClr val="000000"/>
                </a:solidFill>
              </a:rPr>
              <a:t>Ephone-DN y Ephone</a:t>
            </a:r>
          </a:p>
          <a:p>
            <a:pPr lvl="1"/>
            <a:r>
              <a:rPr lang="es-UY" sz="1700" dirty="0">
                <a:solidFill>
                  <a:srgbClr val="000000"/>
                </a:solidFill>
              </a:rPr>
              <a:t>Register </a:t>
            </a:r>
            <a:r>
              <a:rPr lang="es-UY" sz="1700">
                <a:solidFill>
                  <a:srgbClr val="000000"/>
                </a:solidFill>
              </a:rPr>
              <a:t>Global para SIP</a:t>
            </a:r>
            <a:endParaRPr lang="es-UY" sz="1700" dirty="0">
              <a:solidFill>
                <a:srgbClr val="000000"/>
              </a:solidFill>
            </a:endParaRPr>
          </a:p>
          <a:p>
            <a:pPr lvl="1"/>
            <a:r>
              <a:rPr lang="es-UY" sz="1700" dirty="0">
                <a:solidFill>
                  <a:srgbClr val="000000"/>
                </a:solidFill>
              </a:rPr>
              <a:t>Register-DN y Register Pool</a:t>
            </a:r>
          </a:p>
          <a:p>
            <a:pPr lvl="1"/>
            <a:r>
              <a:rPr lang="es-UY" sz="1700" dirty="0">
                <a:solidFill>
                  <a:srgbClr val="000000"/>
                </a:solidFill>
              </a:rPr>
              <a:t>DHCP / Config Switch / TFTP</a:t>
            </a:r>
          </a:p>
          <a:p>
            <a:pPr lvl="1"/>
            <a:r>
              <a:rPr lang="es-UY" sz="1700" dirty="0">
                <a:solidFill>
                  <a:srgbClr val="000000"/>
                </a:solidFill>
              </a:rPr>
              <a:t>Proceso de BOOT para Teléfonos en Call Manager</a:t>
            </a:r>
          </a:p>
          <a:p>
            <a:pPr lvl="1"/>
            <a:r>
              <a:rPr lang="es-UY" sz="1700" dirty="0">
                <a:solidFill>
                  <a:srgbClr val="000000"/>
                </a:solidFill>
              </a:rPr>
              <a:t>Salida a PSTN</a:t>
            </a:r>
          </a:p>
          <a:p>
            <a:pPr lvl="1"/>
            <a:r>
              <a:rPr lang="es-UY" sz="1700" dirty="0">
                <a:solidFill>
                  <a:srgbClr val="000000"/>
                </a:solidFill>
              </a:rPr>
              <a:t>Patrones PSTN</a:t>
            </a:r>
          </a:p>
          <a:p>
            <a:pPr lvl="1"/>
            <a:r>
              <a:rPr lang="es-UY" sz="1700" dirty="0">
                <a:solidFill>
                  <a:srgbClr val="000000"/>
                </a:solidFill>
              </a:rPr>
              <a:t>Dial Peer  Pots y Voip</a:t>
            </a:r>
          </a:p>
          <a:p>
            <a:pPr lvl="1"/>
            <a:r>
              <a:rPr lang="es-UY" sz="1700" dirty="0">
                <a:solidFill>
                  <a:srgbClr val="000000"/>
                </a:solidFill>
              </a:rPr>
              <a:t>Plar</a:t>
            </a:r>
          </a:p>
          <a:p>
            <a:pPr marL="457200" lvl="1" indent="0">
              <a:buNone/>
            </a:pPr>
            <a:endParaRPr lang="es-UY" sz="17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s-UY" sz="1700" dirty="0">
              <a:solidFill>
                <a:srgbClr val="000000"/>
              </a:solidFill>
            </a:endParaRPr>
          </a:p>
          <a:p>
            <a:pPr lvl="2"/>
            <a:endParaRPr lang="es-UY" sz="1700" dirty="0">
              <a:solidFill>
                <a:srgbClr val="000000"/>
              </a:solidFill>
            </a:endParaRPr>
          </a:p>
          <a:p>
            <a:pPr lvl="1"/>
            <a:endParaRPr lang="en-US" sz="1700" dirty="0">
              <a:solidFill>
                <a:srgbClr val="000000"/>
              </a:solidFill>
            </a:endParaRPr>
          </a:p>
          <a:p>
            <a:pPr lvl="2"/>
            <a:endParaRPr lang="es-UY" sz="17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140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49" y="139929"/>
            <a:ext cx="10905066" cy="832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UY" sz="3600" dirty="0"/>
              <a:t>Matching Inbound Dial Peers</a:t>
            </a:r>
            <a:endParaRPr lang="en-US" sz="3600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5">
            <a:extLst>
              <a:ext uri="{FF2B5EF4-FFF2-40B4-BE49-F238E27FC236}">
                <a16:creationId xmlns:a16="http://schemas.microsoft.com/office/drawing/2014/main" id="{FE52BF9F-882F-4226-90C2-DD4FF39E2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6527" y="5629053"/>
            <a:ext cx="914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UY" altLang="en-US"/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BB44C9A2-48C9-4513-9707-7785270A2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914400"/>
            <a:ext cx="794918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_tradnl" altLang="es-UY" sz="1600" dirty="0"/>
              <a:t>Destination </a:t>
            </a:r>
            <a:r>
              <a:rPr lang="es-ES_tradnl" altLang="es-UY" sz="1600" dirty="0" err="1"/>
              <a:t>pattern</a:t>
            </a:r>
            <a:r>
              <a:rPr lang="es-ES_tradnl" altLang="es-UY" sz="1600" dirty="0"/>
              <a:t> es un </a:t>
            </a:r>
            <a:r>
              <a:rPr lang="es-ES_tradnl" altLang="es-UY" sz="1600" dirty="0" err="1"/>
              <a:t>matcheo</a:t>
            </a:r>
            <a:r>
              <a:rPr lang="es-ES_tradnl" altLang="es-UY" sz="1600" dirty="0"/>
              <a:t> basado sobre el mayor numero de coincidencias.</a:t>
            </a:r>
            <a:endParaRPr lang="es-ES" altLang="es-UY" sz="1600" dirty="0"/>
          </a:p>
        </p:txBody>
      </p:sp>
      <p:pic>
        <p:nvPicPr>
          <p:cNvPr id="20" name="Picture 3" descr="008G_128">
            <a:extLst>
              <a:ext uri="{FF2B5EF4-FFF2-40B4-BE49-F238E27FC236}">
                <a16:creationId xmlns:a16="http://schemas.microsoft.com/office/drawing/2014/main" id="{77614C8D-B6AC-48C4-AA67-FA87A6127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9" r="50297" b="22052"/>
          <a:stretch/>
        </p:blipFill>
        <p:spPr bwMode="auto">
          <a:xfrm>
            <a:off x="3452799" y="1252954"/>
            <a:ext cx="3219273" cy="367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Box 6">
            <a:extLst>
              <a:ext uri="{FF2B5EF4-FFF2-40B4-BE49-F238E27FC236}">
                <a16:creationId xmlns:a16="http://schemas.microsoft.com/office/drawing/2014/main" id="{F74306B0-BB44-42E4-B561-2F4FFA1F9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6127" y="4906168"/>
            <a:ext cx="7924800" cy="207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_tradnl" altLang="es-UY" sz="1600" b="1" dirty="0"/>
              <a:t>Ejemplo 1: se disca el numero 555-0124 el cual </a:t>
            </a:r>
            <a:r>
              <a:rPr lang="es-ES_tradnl" altLang="es-UY" sz="1600" b="1" dirty="0" err="1"/>
              <a:t>matcheara</a:t>
            </a:r>
            <a:r>
              <a:rPr lang="es-ES_tradnl" altLang="es-UY" sz="1600" b="1" dirty="0"/>
              <a:t> con dial peer 4.</a:t>
            </a:r>
          </a:p>
          <a:p>
            <a:pPr algn="l" eaLnBrk="1" hangingPunct="1">
              <a:spcBef>
                <a:spcPct val="50000"/>
              </a:spcBef>
            </a:pPr>
            <a:r>
              <a:rPr lang="es-ES_tradnl" altLang="es-UY" sz="1600" b="1" dirty="0"/>
              <a:t>Ejemplo 2: se disca el numero 555-0125 el cual </a:t>
            </a:r>
            <a:r>
              <a:rPr lang="es-ES_tradnl" altLang="es-UY" sz="1600" b="1" dirty="0" err="1"/>
              <a:t>matcheara</a:t>
            </a:r>
            <a:r>
              <a:rPr lang="es-ES_tradnl" altLang="es-UY" sz="1600" b="1" dirty="0"/>
              <a:t> con dial peer 3.</a:t>
            </a:r>
          </a:p>
          <a:p>
            <a:pPr algn="l" eaLnBrk="1" hangingPunct="1">
              <a:spcBef>
                <a:spcPct val="50000"/>
              </a:spcBef>
            </a:pPr>
            <a:r>
              <a:rPr lang="es-ES_tradnl" altLang="es-UY" sz="1600" b="1" dirty="0"/>
              <a:t>Ejemplo 3: se disca el numero 555-0135 el cual </a:t>
            </a:r>
            <a:r>
              <a:rPr lang="es-ES_tradnl" altLang="es-UY" sz="1600" b="1" dirty="0" err="1"/>
              <a:t>matcheara</a:t>
            </a:r>
            <a:r>
              <a:rPr lang="es-ES_tradnl" altLang="es-UY" sz="1600" b="1" dirty="0"/>
              <a:t> con dial peer 2.</a:t>
            </a:r>
          </a:p>
          <a:p>
            <a:pPr algn="l" eaLnBrk="1" hangingPunct="1">
              <a:spcBef>
                <a:spcPct val="50000"/>
              </a:spcBef>
            </a:pPr>
            <a:r>
              <a:rPr lang="es-ES_tradnl" altLang="es-UY" sz="1600" b="1" dirty="0"/>
              <a:t>Ejemplo 4: se disca el numero 555-0199 el cual </a:t>
            </a:r>
            <a:r>
              <a:rPr lang="es-ES_tradnl" altLang="es-UY" sz="1600" b="1" dirty="0" err="1"/>
              <a:t>matcheara</a:t>
            </a:r>
            <a:r>
              <a:rPr lang="es-ES_tradnl" altLang="es-UY" sz="1600" b="1" dirty="0"/>
              <a:t> con dial peer 1.</a:t>
            </a:r>
            <a:endParaRPr lang="es-ES" altLang="es-UY" sz="1600" b="1" dirty="0"/>
          </a:p>
          <a:p>
            <a:pPr algn="l" eaLnBrk="1" hangingPunct="1">
              <a:spcBef>
                <a:spcPct val="50000"/>
              </a:spcBef>
            </a:pPr>
            <a:endParaRPr lang="es-ES" altLang="es-UY" sz="1400" dirty="0"/>
          </a:p>
          <a:p>
            <a:pPr algn="l" eaLnBrk="1" hangingPunct="1">
              <a:spcBef>
                <a:spcPct val="50000"/>
              </a:spcBef>
            </a:pPr>
            <a:endParaRPr lang="es-ES" altLang="es-UY" sz="1400" dirty="0"/>
          </a:p>
        </p:txBody>
      </p:sp>
    </p:spTree>
    <p:extLst>
      <p:ext uri="{BB962C8B-B14F-4D97-AF65-F5344CB8AC3E}">
        <p14:creationId xmlns:p14="http://schemas.microsoft.com/office/powerpoint/2010/main" val="221195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49" y="139929"/>
            <a:ext cx="10905066" cy="832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UY" sz="3600" dirty="0"/>
              <a:t>Preference y Hunt Group </a:t>
            </a:r>
            <a:endParaRPr lang="en-US" sz="3600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5">
            <a:extLst>
              <a:ext uri="{FF2B5EF4-FFF2-40B4-BE49-F238E27FC236}">
                <a16:creationId xmlns:a16="http://schemas.microsoft.com/office/drawing/2014/main" id="{FE52BF9F-882F-4226-90C2-DD4FF39E2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6527" y="5629053"/>
            <a:ext cx="914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UY" altLang="en-U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37E6C58-700D-434C-B5AE-0D6933622EC7}"/>
              </a:ext>
            </a:extLst>
          </p:cNvPr>
          <p:cNvSpPr txBox="1"/>
          <p:nvPr/>
        </p:nvSpPr>
        <p:spPr>
          <a:xfrm>
            <a:off x="797813" y="1261098"/>
            <a:ext cx="10146143" cy="2770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Tx/>
              <a:buChar char="•"/>
            </a:pPr>
            <a:r>
              <a:rPr lang="es-UY" altLang="es-UY" b="1" dirty="0">
                <a:solidFill>
                  <a:srgbClr val="FF0000"/>
                </a:solidFill>
              </a:rPr>
              <a:t>Preference</a:t>
            </a:r>
            <a:r>
              <a:rPr lang="es-UY" altLang="es-UY" b="1" dirty="0"/>
              <a:t>— va en el comando de dial-peer</a:t>
            </a:r>
          </a:p>
          <a:p>
            <a:pPr marL="1257300" lvl="2" indent="-342900" algn="l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UY" altLang="es-UY" sz="2000" dirty="0"/>
              <a:t>Especifica cual dial peer en un </a:t>
            </a:r>
            <a:r>
              <a:rPr lang="es-UY" altLang="es-UY" sz="2000" dirty="0" err="1"/>
              <a:t>hunt</a:t>
            </a:r>
            <a:r>
              <a:rPr lang="es-UY" altLang="es-UY" sz="2000" dirty="0"/>
              <a:t> group será usado primero.</a:t>
            </a:r>
          </a:p>
          <a:p>
            <a:pPr marL="1257300" lvl="2" indent="-342900" algn="l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UY" altLang="es-UY" sz="2000" dirty="0"/>
              <a:t>Las opciones van de 0 hasta 9 , con el 0 comenzando con la mayor preferencia.</a:t>
            </a:r>
          </a:p>
          <a:p>
            <a:pPr marL="1257300" lvl="2" indent="-342900" algn="l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UY" altLang="es-UY" sz="2000" dirty="0"/>
              <a:t>Un Hunt Group se logra con varios dial-peers con diferentes preference</a:t>
            </a:r>
            <a:r>
              <a:rPr lang="es-UY" altLang="es-UY" sz="2000" b="1" dirty="0"/>
              <a:t>.</a:t>
            </a:r>
          </a:p>
          <a:p>
            <a:pPr lvl="2" algn="l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</a:pPr>
            <a:endParaRPr lang="es-UY" altLang="es-UY" sz="2000" b="1" dirty="0"/>
          </a:p>
          <a:p>
            <a:pPr lvl="1" algn="l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Tx/>
              <a:buChar char="•"/>
            </a:pPr>
            <a:r>
              <a:rPr lang="es-UY" altLang="es-UY" dirty="0">
                <a:solidFill>
                  <a:srgbClr val="FF0000"/>
                </a:solidFill>
              </a:rPr>
              <a:t>dial-peer</a:t>
            </a:r>
            <a:r>
              <a:rPr lang="es-UY" altLang="es-UY" b="1" dirty="0">
                <a:solidFill>
                  <a:srgbClr val="FF0000"/>
                </a:solidFill>
              </a:rPr>
              <a:t> </a:t>
            </a:r>
            <a:r>
              <a:rPr lang="es-UY" altLang="es-UY" dirty="0" err="1">
                <a:solidFill>
                  <a:srgbClr val="FF0000"/>
                </a:solidFill>
              </a:rPr>
              <a:t>hunt</a:t>
            </a:r>
            <a:r>
              <a:rPr lang="es-UY" altLang="es-UY" b="1" dirty="0"/>
              <a:t>— es comando global</a:t>
            </a:r>
          </a:p>
          <a:p>
            <a:pPr marL="1257300" lvl="2" indent="-342900" algn="l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UY" altLang="es-UY" sz="2000" dirty="0"/>
              <a:t>Se puede con este comando cambiar la </a:t>
            </a:r>
            <a:r>
              <a:rPr lang="es-UY" altLang="es-UY" sz="2000" dirty="0" err="1"/>
              <a:t>seleccion</a:t>
            </a:r>
            <a:r>
              <a:rPr lang="es-UY" altLang="es-UY" sz="2000" dirty="0"/>
              <a:t> que viene por default del </a:t>
            </a:r>
            <a:r>
              <a:rPr lang="es-UY" altLang="es-UY" sz="2000" dirty="0" err="1"/>
              <a:t>metodo</a:t>
            </a:r>
            <a:r>
              <a:rPr lang="es-UY" altLang="es-UY" sz="2000" dirty="0"/>
              <a:t> que usa el router para elegir los dial-peer en base a su preference</a:t>
            </a:r>
            <a:r>
              <a:rPr lang="es-UY" altLang="es-UY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8744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49" y="139929"/>
            <a:ext cx="10905066" cy="832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UY" sz="3600" dirty="0"/>
              <a:t>Hunt Group</a:t>
            </a:r>
            <a:endParaRPr lang="en-US" sz="3600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5">
            <a:extLst>
              <a:ext uri="{FF2B5EF4-FFF2-40B4-BE49-F238E27FC236}">
                <a16:creationId xmlns:a16="http://schemas.microsoft.com/office/drawing/2014/main" id="{FE52BF9F-882F-4226-90C2-DD4FF39E2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6527" y="5629053"/>
            <a:ext cx="914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UY" altLang="en-US"/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5F8F471C-0692-492A-9007-AF55CDF710B0}"/>
              </a:ext>
            </a:extLst>
          </p:cNvPr>
          <p:cNvGrpSpPr>
            <a:grpSpLocks/>
          </p:cNvGrpSpPr>
          <p:nvPr/>
        </p:nvGrpSpPr>
        <p:grpSpPr bwMode="auto">
          <a:xfrm>
            <a:off x="1927591" y="904653"/>
            <a:ext cx="7162800" cy="5410200"/>
            <a:chOff x="528" y="576"/>
            <a:chExt cx="4512" cy="3408"/>
          </a:xfrm>
        </p:grpSpPr>
        <p:pic>
          <p:nvPicPr>
            <p:cNvPr id="14" name="Picture 2" descr="008G_126">
              <a:extLst>
                <a:ext uri="{FF2B5EF4-FFF2-40B4-BE49-F238E27FC236}">
                  <a16:creationId xmlns:a16="http://schemas.microsoft.com/office/drawing/2014/main" id="{12C9366E-BBF2-437B-B15B-DFEBADEF0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576"/>
              <a:ext cx="4320" cy="3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4">
              <a:extLst>
                <a:ext uri="{FF2B5EF4-FFF2-40B4-BE49-F238E27FC236}">
                  <a16:creationId xmlns:a16="http://schemas.microsoft.com/office/drawing/2014/main" id="{61878296-4666-4D00-9EB9-CA10124B1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3600"/>
              <a:ext cx="384" cy="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UY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2256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49" y="139929"/>
            <a:ext cx="10905066" cy="832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UY" sz="3600" dirty="0"/>
              <a:t>Consumo y </a:t>
            </a:r>
            <a:r>
              <a:rPr lang="es-UY" sz="3600" dirty="0" err="1"/>
              <a:t>Fowarding</a:t>
            </a:r>
            <a:r>
              <a:rPr lang="es-UY" sz="3600" dirty="0"/>
              <a:t> de Dígitos</a:t>
            </a:r>
            <a:endParaRPr lang="en-US" sz="3600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5">
            <a:extLst>
              <a:ext uri="{FF2B5EF4-FFF2-40B4-BE49-F238E27FC236}">
                <a16:creationId xmlns:a16="http://schemas.microsoft.com/office/drawing/2014/main" id="{FE52BF9F-882F-4226-90C2-DD4FF39E2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6527" y="5629053"/>
            <a:ext cx="914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UY" altLang="en-US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C1D17DAA-128C-4189-A278-04A2B1ED7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11" y="1048512"/>
            <a:ext cx="9067215" cy="292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s-UY" sz="1600" b="1" u="sng" dirty="0"/>
              <a:t>POTS Dial peer:</a:t>
            </a:r>
            <a:r>
              <a:rPr lang="en-US" altLang="es-UY" sz="1600" dirty="0"/>
              <a:t> </a:t>
            </a:r>
            <a:r>
              <a:rPr lang="es-UY" altLang="es-UY" sz="1600" dirty="0"/>
              <a:t>por default el router quita o consume los dígitos de la izquierda que estén en forma explicita en el dial peer y </a:t>
            </a:r>
            <a:r>
              <a:rPr lang="es-UY" altLang="es-UY" sz="1600" b="1" dirty="0"/>
              <a:t>forwardea</a:t>
            </a:r>
            <a:r>
              <a:rPr lang="es-UY" altLang="es-UY" sz="1600" dirty="0"/>
              <a:t> o envia el resto de los dígitos no explícitos. </a:t>
            </a:r>
          </a:p>
          <a:p>
            <a:pPr algn="l" eaLnBrk="1" hangingPunct="1">
              <a:spcBef>
                <a:spcPct val="50000"/>
              </a:spcBef>
            </a:pPr>
            <a:r>
              <a:rPr lang="es-UY" altLang="es-UY" sz="1600" dirty="0"/>
              <a:t>Esto de consumir dígitos se denomina, </a:t>
            </a:r>
            <a:r>
              <a:rPr lang="es-UY" altLang="es-UY" sz="1600" b="1" dirty="0"/>
              <a:t>digit-strip</a:t>
            </a:r>
          </a:p>
          <a:p>
            <a:pPr algn="l" eaLnBrk="1" hangingPunct="1">
              <a:spcBef>
                <a:spcPct val="50000"/>
              </a:spcBef>
            </a:pPr>
            <a:endParaRPr lang="es-UY" altLang="es-UY" sz="1600" b="1" dirty="0"/>
          </a:p>
          <a:p>
            <a:pPr algn="l" eaLnBrk="1" hangingPunct="1">
              <a:spcBef>
                <a:spcPct val="50000"/>
              </a:spcBef>
            </a:pPr>
            <a:r>
              <a:rPr lang="es-UY" altLang="es-UY" sz="1600" b="1" u="sng" dirty="0"/>
              <a:t>POTS Dial peer:</a:t>
            </a:r>
            <a:r>
              <a:rPr lang="es-UY" altLang="es-UY" sz="1600" dirty="0"/>
              <a:t> si se usa el comando </a:t>
            </a:r>
            <a:r>
              <a:rPr lang="es-UY" altLang="es-UY" sz="1600" b="1" dirty="0"/>
              <a:t>no digit-strip</a:t>
            </a:r>
            <a:r>
              <a:rPr lang="es-UY" altLang="es-UY" sz="1600" dirty="0"/>
              <a:t> se deshabilita la función automática de stripping de dígitos.</a:t>
            </a:r>
          </a:p>
          <a:p>
            <a:pPr algn="l" eaLnBrk="1" hangingPunct="1">
              <a:spcBef>
                <a:spcPct val="50000"/>
              </a:spcBef>
            </a:pPr>
            <a:endParaRPr lang="es-UY" altLang="es-UY" sz="1600" dirty="0"/>
          </a:p>
          <a:p>
            <a:pPr algn="l" eaLnBrk="1" hangingPunct="1">
              <a:spcBef>
                <a:spcPct val="50000"/>
              </a:spcBef>
            </a:pPr>
            <a:r>
              <a:rPr lang="es-UY" altLang="es-UY" sz="1600" b="1" u="sng" dirty="0"/>
              <a:t>VOIP Dial peer:</a:t>
            </a:r>
            <a:r>
              <a:rPr lang="es-UY" altLang="es-UY" sz="1600" dirty="0"/>
              <a:t> en este tipo de dial peer por default el router envia o forwardea todos los dígitos colectados.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6CDF6DE-95FC-4B2D-9C0F-EF700F0AB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696" y="4079431"/>
            <a:ext cx="7467600" cy="201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830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49" y="139929"/>
            <a:ext cx="10905066" cy="832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UY" sz="3600" dirty="0"/>
              <a:t>Dígitos Colectado por el Router</a:t>
            </a:r>
            <a:endParaRPr lang="en-US" sz="3600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5">
            <a:extLst>
              <a:ext uri="{FF2B5EF4-FFF2-40B4-BE49-F238E27FC236}">
                <a16:creationId xmlns:a16="http://schemas.microsoft.com/office/drawing/2014/main" id="{FE52BF9F-882F-4226-90C2-DD4FF39E2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6527" y="5629053"/>
            <a:ext cx="914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UY" altLang="en-U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D8E5F84-2C85-4BD1-A3F8-ECE5937D80F0}"/>
              </a:ext>
            </a:extLst>
          </p:cNvPr>
          <p:cNvSpPr txBox="1"/>
          <p:nvPr/>
        </p:nvSpPr>
        <p:spPr>
          <a:xfrm>
            <a:off x="408526" y="1112792"/>
            <a:ext cx="10786728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UY" altLang="es-UY" sz="1800" dirty="0"/>
              <a:t>El Router colecta digito a digito , uno por vez, hasta que logre un </a:t>
            </a:r>
            <a:r>
              <a:rPr lang="es-UY" altLang="es-UY" sz="1800" dirty="0" err="1"/>
              <a:t>matcheo</a:t>
            </a:r>
            <a:r>
              <a:rPr lang="es-UY" altLang="es-UY" sz="1800" dirty="0"/>
              <a:t> para un dial peer saliente o </a:t>
            </a:r>
            <a:r>
              <a:rPr lang="es-UY" altLang="es-UY" sz="1800" dirty="0" err="1"/>
              <a:t>outbound</a:t>
            </a:r>
            <a:r>
              <a:rPr lang="es-UY" altLang="es-UY" sz="1800" dirty="0"/>
              <a:t>.</a:t>
            </a:r>
          </a:p>
          <a:p>
            <a:pPr marL="285750" indent="-285750" algn="l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s-UY" altLang="es-UY" sz="1800" dirty="0"/>
              <a:t>Después que el </a:t>
            </a:r>
            <a:r>
              <a:rPr lang="es-UY" altLang="es-UY" sz="1800" dirty="0" err="1"/>
              <a:t>matcheo</a:t>
            </a:r>
            <a:r>
              <a:rPr lang="es-UY" altLang="es-UY" sz="1800" dirty="0"/>
              <a:t> es hecho, el router realiza inmediatamente el llamado, no espera colectar mas dígitos. 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60CDE5C-BDE7-4BA1-9F1B-7A79FEC2C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928" y="2675847"/>
            <a:ext cx="8001000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7688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20" y="67747"/>
            <a:ext cx="10168128" cy="901600"/>
          </a:xfrm>
        </p:spPr>
        <p:txBody>
          <a:bodyPr>
            <a:normAutofit/>
          </a:bodyPr>
          <a:lstStyle/>
          <a:p>
            <a:r>
              <a:rPr lang="es-UY" dirty="0"/>
              <a:t>Escenario</a:t>
            </a:r>
            <a:r>
              <a:rPr lang="en-US" dirty="0"/>
              <a:t> 3</a:t>
            </a:r>
          </a:p>
        </p:txBody>
      </p:sp>
      <p:pic>
        <p:nvPicPr>
          <p:cNvPr id="3" name="Picture 2" descr="Machine generated alternative text:&#10;Arizona &#10;Office &#10;PSTN DID Range: &#10;480.555.5xxx &#10;Tl CAS &#10;1/0:1 &#10;10.1.1.1/24 &#10;PSTN &#10;IP WAN &#10;PSTN DID Range: &#10;512.555.6xxx &#10;Tl CAS &#10;1/0:1 &#10;10.1.1.2/24 &#10;Texas &#10;Office &#10;5XXX Extensions &#10;6XXX Extensions ">
            <a:extLst>
              <a:ext uri="{FF2B5EF4-FFF2-40B4-BE49-F238E27FC236}">
                <a16:creationId xmlns:a16="http://schemas.microsoft.com/office/drawing/2014/main" id="{60640FB8-AC5E-43CF-8D89-FA1FA6A75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784" y="1592113"/>
            <a:ext cx="6753225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4">
            <a:extLst>
              <a:ext uri="{FF2B5EF4-FFF2-40B4-BE49-F238E27FC236}">
                <a16:creationId xmlns:a16="http://schemas.microsoft.com/office/drawing/2014/main" id="{967307C1-D26D-4A5A-A402-9FAF32676EE1}"/>
              </a:ext>
            </a:extLst>
          </p:cNvPr>
          <p:cNvSpPr txBox="1"/>
          <p:nvPr/>
        </p:nvSpPr>
        <p:spPr>
          <a:xfrm>
            <a:off x="249520" y="986927"/>
            <a:ext cx="369036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Arizona(config)# </a:t>
            </a:r>
            <a:r>
              <a:rPr lang="en-US" sz="1400" dirty="0">
                <a:solidFill>
                  <a:srgbClr val="0070C0"/>
                </a:solidFill>
                <a:effectLst/>
                <a:latin typeface="Microsoft Sans Serif" panose="020B0604020202020204" pitchFamily="34" charset="0"/>
              </a:rPr>
              <a:t>dial-peer voice 10 </a:t>
            </a:r>
            <a:r>
              <a:rPr lang="es-UY" sz="1400" dirty="0">
                <a:solidFill>
                  <a:srgbClr val="0070C0"/>
                </a:solidFill>
                <a:effectLst/>
                <a:latin typeface="Microsoft Sans Serif" panose="020B0604020202020204" pitchFamily="34" charset="0"/>
              </a:rPr>
              <a:t>voip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destination-pattern</a:t>
            </a:r>
            <a:r>
              <a:rPr lang="en-US" sz="1400" dirty="0">
                <a:effectLst/>
                <a:latin typeface="Microsoft Sans Serif" panose="020B0604020202020204" pitchFamily="34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6...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session target ipv4:10.1.1.2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preference 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exit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Arizona(config)#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dial-peer voice 11 pots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destination-pattern 6...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port 1/0:1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preference 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no digit-strip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prefix 1512555</a:t>
            </a:r>
          </a:p>
        </p:txBody>
      </p:sp>
    </p:spTree>
    <p:extLst>
      <p:ext uri="{BB962C8B-B14F-4D97-AF65-F5344CB8AC3E}">
        <p14:creationId xmlns:p14="http://schemas.microsoft.com/office/powerpoint/2010/main" val="2421466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20" y="67747"/>
            <a:ext cx="10168128" cy="901600"/>
          </a:xfrm>
        </p:spPr>
        <p:txBody>
          <a:bodyPr>
            <a:normAutofit/>
          </a:bodyPr>
          <a:lstStyle/>
          <a:p>
            <a:r>
              <a:rPr lang="es-UY" dirty="0"/>
              <a:t>Escenario</a:t>
            </a:r>
            <a:r>
              <a:rPr lang="en-US" dirty="0"/>
              <a:t> 3</a:t>
            </a:r>
          </a:p>
        </p:txBody>
      </p:sp>
      <p:pic>
        <p:nvPicPr>
          <p:cNvPr id="3" name="Picture 2" descr="Machine generated alternative text:&#10;Arizona &#10;Office &#10;PSTN DID Range: &#10;480.555.5xxx &#10;Tl CAS &#10;1/0:1 &#10;10.1.1.1/24 &#10;PSTN &#10;IP WAN &#10;PSTN DID Range: &#10;512.555.6xxx &#10;Tl CAS &#10;1/0:1 &#10;10.1.1.2/24 &#10;Texas &#10;Office &#10;5XXX Extensions &#10;6XXX Extensions ">
            <a:extLst>
              <a:ext uri="{FF2B5EF4-FFF2-40B4-BE49-F238E27FC236}">
                <a16:creationId xmlns:a16="http://schemas.microsoft.com/office/drawing/2014/main" id="{60640FB8-AC5E-43CF-8D89-FA1FA6A75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784" y="1592113"/>
            <a:ext cx="6753225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4">
            <a:extLst>
              <a:ext uri="{FF2B5EF4-FFF2-40B4-BE49-F238E27FC236}">
                <a16:creationId xmlns:a16="http://schemas.microsoft.com/office/drawing/2014/main" id="{967307C1-D26D-4A5A-A402-9FAF32676EE1}"/>
              </a:ext>
            </a:extLst>
          </p:cNvPr>
          <p:cNvSpPr txBox="1"/>
          <p:nvPr/>
        </p:nvSpPr>
        <p:spPr>
          <a:xfrm>
            <a:off x="249520" y="986927"/>
            <a:ext cx="369036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Arizona(config)# </a:t>
            </a:r>
            <a:r>
              <a:rPr lang="en-US" sz="1400" dirty="0">
                <a:solidFill>
                  <a:srgbClr val="0070C0"/>
                </a:solidFill>
                <a:effectLst/>
                <a:latin typeface="Microsoft Sans Serif" panose="020B0604020202020204" pitchFamily="34" charset="0"/>
              </a:rPr>
              <a:t>dial-peer voice 10 voip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destination-pattern</a:t>
            </a:r>
            <a:r>
              <a:rPr lang="en-US" sz="1400" dirty="0">
                <a:effectLst/>
                <a:latin typeface="Microsoft Sans Serif" panose="020B0604020202020204" pitchFamily="34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6...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session target ipv4:10.1.1.2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preference 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exit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Arizona(config)#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dial-peer voice 11 pots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destination-pattern 6...</a:t>
            </a:r>
          </a:p>
          <a:p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port 1/0:1      port  </a:t>
            </a:r>
            <a:r>
              <a:rPr lang="en-US" sz="1400" b="1" dirty="0">
                <a:solidFill>
                  <a:srgbClr val="0070C0"/>
                </a:solidFill>
              </a:rPr>
              <a:t>0/0/0:15</a:t>
            </a:r>
            <a:endParaRPr lang="en-US" sz="1400" dirty="0">
              <a:solidFill>
                <a:srgbClr val="0070C0"/>
              </a:solidFill>
              <a:latin typeface="Microsoft Sans Serif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preference 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no digit-strip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prefix 1512555</a:t>
            </a: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id="{C7C7B2F1-A15D-421C-A359-9C017BDAB82B}"/>
              </a:ext>
            </a:extLst>
          </p:cNvPr>
          <p:cNvSpPr txBox="1"/>
          <p:nvPr/>
        </p:nvSpPr>
        <p:spPr>
          <a:xfrm>
            <a:off x="249520" y="3909286"/>
            <a:ext cx="387134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Texas(config)#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dial-peer voice 10 voip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destination-pattern 5...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session target ipv4:10.1.1.1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preference 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exit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Texas(config)#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dial-peer voice 11 pots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destination-pattern 5...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port 1/0:1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preference 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no digit-strip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prefix 1480555</a:t>
            </a:r>
          </a:p>
        </p:txBody>
      </p:sp>
    </p:spTree>
    <p:extLst>
      <p:ext uri="{BB962C8B-B14F-4D97-AF65-F5344CB8AC3E}">
        <p14:creationId xmlns:p14="http://schemas.microsoft.com/office/powerpoint/2010/main" val="251613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126223"/>
            <a:ext cx="10168128" cy="888761"/>
          </a:xfrm>
        </p:spPr>
        <p:txBody>
          <a:bodyPr>
            <a:normAutofit fontScale="90000"/>
          </a:bodyPr>
          <a:lstStyle/>
          <a:p>
            <a:r>
              <a:rPr lang="es-UY" dirty="0"/>
              <a:t>Puertos FXO / E1 </a:t>
            </a:r>
            <a:br>
              <a:rPr lang="es-UY" dirty="0"/>
            </a:br>
            <a:r>
              <a:rPr lang="es-UY" dirty="0"/>
              <a:t>Trunk SIP</a:t>
            </a:r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9EE846FB-A909-415A-A9D3-C42EE0EBB05E}"/>
              </a:ext>
            </a:extLst>
          </p:cNvPr>
          <p:cNvSpPr txBox="1">
            <a:spLocks/>
          </p:cNvSpPr>
          <p:nvPr/>
        </p:nvSpPr>
        <p:spPr>
          <a:xfrm>
            <a:off x="2866645" y="1132388"/>
            <a:ext cx="3794760" cy="544131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UY" sz="1900" dirty="0">
                <a:solidFill>
                  <a:schemeClr val="tx1"/>
                </a:solidFill>
              </a:rPr>
              <a:t>E1</a:t>
            </a:r>
            <a:endParaRPr lang="en-US" sz="19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500" dirty="0"/>
              <a:t>card type e1 0 0</a:t>
            </a:r>
            <a:endParaRPr lang="es-UY" sz="1500" dirty="0"/>
          </a:p>
          <a:p>
            <a:pPr marL="0" indent="0">
              <a:buNone/>
            </a:pPr>
            <a:r>
              <a:rPr lang="en-US" sz="1500" dirty="0"/>
              <a:t>network-clock-participate </a:t>
            </a:r>
            <a:r>
              <a:rPr lang="es-UY" sz="1500" dirty="0"/>
              <a:t>wic</a:t>
            </a:r>
            <a:r>
              <a:rPr lang="en-US" sz="1500" dirty="0"/>
              <a:t> 0</a:t>
            </a:r>
          </a:p>
          <a:p>
            <a:pPr marL="0" indent="0">
              <a:buNone/>
            </a:pPr>
            <a:r>
              <a:rPr lang="en-US" sz="1500" dirty="0"/>
              <a:t>network-clock-select 1 E1 0/0/0</a:t>
            </a:r>
            <a:endParaRPr lang="es-UY" sz="1500" dirty="0"/>
          </a:p>
          <a:p>
            <a:pPr marL="0" indent="0">
              <a:buNone/>
            </a:pPr>
            <a:endParaRPr lang="es-UY" sz="1500" dirty="0"/>
          </a:p>
          <a:p>
            <a:pPr marL="0" indent="0">
              <a:buNone/>
            </a:pPr>
            <a:r>
              <a:rPr lang="es-UY" sz="1500" dirty="0">
                <a:solidFill>
                  <a:srgbClr val="FF0000"/>
                </a:solidFill>
              </a:rPr>
              <a:t>controller E1 0/0/0</a:t>
            </a:r>
          </a:p>
          <a:p>
            <a:pPr marL="0" indent="0">
              <a:buNone/>
            </a:pPr>
            <a:r>
              <a:rPr lang="es-UY" sz="1500" dirty="0"/>
              <a:t> framing NO-CRC4</a:t>
            </a:r>
          </a:p>
          <a:p>
            <a:pPr marL="0" indent="0">
              <a:buNone/>
            </a:pPr>
            <a:r>
              <a:rPr lang="es-UY" sz="1500" dirty="0"/>
              <a:t> pri-group timeslots 1-31</a:t>
            </a:r>
          </a:p>
          <a:p>
            <a:pPr marL="0" indent="0">
              <a:buNone/>
            </a:pPr>
            <a:r>
              <a:rPr lang="es-UY" sz="1500" dirty="0"/>
              <a:t> trunk-group E1 Saliente timeslots 1-27</a:t>
            </a:r>
          </a:p>
          <a:p>
            <a:pPr marL="0" indent="0">
              <a:buNone/>
            </a:pPr>
            <a:r>
              <a:rPr lang="es-UY" sz="1500" dirty="0"/>
              <a:t> description conexion E1 Voice Antel LIPRA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dirty="0">
                <a:solidFill>
                  <a:srgbClr val="FF0000"/>
                </a:solidFill>
              </a:rPr>
              <a:t>interface Serial0/0/0:15</a:t>
            </a:r>
          </a:p>
          <a:p>
            <a:pPr marL="0" indent="0">
              <a:buNone/>
            </a:pPr>
            <a:r>
              <a:rPr lang="en-US" sz="1500" dirty="0"/>
              <a:t> no ip address</a:t>
            </a:r>
          </a:p>
          <a:p>
            <a:pPr marL="0" indent="0">
              <a:buNone/>
            </a:pPr>
            <a:r>
              <a:rPr lang="en-US" sz="1500" dirty="0"/>
              <a:t> encapsulation hdlc</a:t>
            </a:r>
          </a:p>
          <a:p>
            <a:pPr marL="0" indent="0">
              <a:buNone/>
            </a:pPr>
            <a:r>
              <a:rPr lang="en-US" sz="1500" dirty="0"/>
              <a:t> no cdp enable</a:t>
            </a:r>
          </a:p>
          <a:p>
            <a:pPr marL="0" indent="0">
              <a:buNone/>
            </a:pPr>
            <a:r>
              <a:rPr lang="en-US" sz="1500" dirty="0"/>
              <a:t> isdn switch-type primary-net5</a:t>
            </a:r>
          </a:p>
          <a:p>
            <a:pPr marL="0" indent="0">
              <a:buNone/>
            </a:pPr>
            <a:r>
              <a:rPr lang="en-US" sz="1500" dirty="0"/>
              <a:t> isdn incoming-voice voice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b="1" dirty="0">
                <a:solidFill>
                  <a:srgbClr val="0070C0"/>
                </a:solidFill>
              </a:rPr>
              <a:t>voice-port 0/0/0:15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  <a:p>
            <a:pPr lvl="2"/>
            <a:endParaRPr lang="es-UY"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123D8-F2D0-46E1-99D9-293EBBF3CBA7}"/>
              </a:ext>
            </a:extLst>
          </p:cNvPr>
          <p:cNvSpPr txBox="1"/>
          <p:nvPr/>
        </p:nvSpPr>
        <p:spPr>
          <a:xfrm>
            <a:off x="246888" y="1156038"/>
            <a:ext cx="1883664" cy="2985433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UY" dirty="0"/>
              <a:t>FXO</a:t>
            </a:r>
          </a:p>
          <a:p>
            <a:endParaRPr lang="es-UY" dirty="0"/>
          </a:p>
          <a:p>
            <a:r>
              <a:rPr lang="fr-FR" sz="1400" dirty="0">
                <a:solidFill>
                  <a:srgbClr val="0070C0"/>
                </a:solidFill>
              </a:rPr>
              <a:t>voice-port 0/1/0</a:t>
            </a:r>
          </a:p>
          <a:p>
            <a:r>
              <a:rPr lang="fr-FR" sz="1400" dirty="0">
                <a:solidFill>
                  <a:srgbClr val="0070C0"/>
                </a:solidFill>
              </a:rPr>
              <a:t>!</a:t>
            </a:r>
          </a:p>
          <a:p>
            <a:r>
              <a:rPr lang="fr-FR" sz="1400" dirty="0">
                <a:solidFill>
                  <a:srgbClr val="0070C0"/>
                </a:solidFill>
              </a:rPr>
              <a:t>voice-port 0/1/1</a:t>
            </a:r>
          </a:p>
          <a:p>
            <a:r>
              <a:rPr lang="fr-FR" sz="1400" dirty="0">
                <a:solidFill>
                  <a:srgbClr val="0070C0"/>
                </a:solidFill>
              </a:rPr>
              <a:t>!</a:t>
            </a:r>
          </a:p>
          <a:p>
            <a:r>
              <a:rPr lang="fr-FR" sz="1400" dirty="0">
                <a:solidFill>
                  <a:srgbClr val="0070C0"/>
                </a:solidFill>
              </a:rPr>
              <a:t>voice-port 0/1/2</a:t>
            </a:r>
          </a:p>
          <a:p>
            <a:r>
              <a:rPr lang="fr-FR" sz="1400" dirty="0">
                <a:solidFill>
                  <a:srgbClr val="0070C0"/>
                </a:solidFill>
              </a:rPr>
              <a:t>!</a:t>
            </a:r>
          </a:p>
          <a:p>
            <a:r>
              <a:rPr lang="fr-FR" sz="1400" dirty="0">
                <a:solidFill>
                  <a:srgbClr val="0070C0"/>
                </a:solidFill>
              </a:rPr>
              <a:t>voice-port 0/1/3</a:t>
            </a:r>
            <a:endParaRPr lang="es-UY" sz="1400" dirty="0">
              <a:solidFill>
                <a:srgbClr val="0070C0"/>
              </a:solidFill>
            </a:endParaRPr>
          </a:p>
          <a:p>
            <a:endParaRPr lang="es-UY" dirty="0"/>
          </a:p>
          <a:p>
            <a:endParaRPr lang="es-UY" dirty="0"/>
          </a:p>
          <a:p>
            <a:endParaRPr lang="es-UY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B3F026-3BBE-4C3A-B191-D7E9FB9444C6}"/>
              </a:ext>
            </a:extLst>
          </p:cNvPr>
          <p:cNvSpPr txBox="1">
            <a:spLocks/>
          </p:cNvSpPr>
          <p:nvPr/>
        </p:nvSpPr>
        <p:spPr>
          <a:xfrm>
            <a:off x="7574280" y="1133122"/>
            <a:ext cx="3794760" cy="544131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SIP</a:t>
            </a:r>
          </a:p>
          <a:p>
            <a:pPr marL="0" indent="0">
              <a:buNone/>
            </a:pPr>
            <a:r>
              <a:rPr lang="en-US" sz="1600" dirty="0"/>
              <a:t>voice service voip</a:t>
            </a:r>
          </a:p>
          <a:p>
            <a:pPr marL="0" indent="0">
              <a:buNone/>
            </a:pPr>
            <a:r>
              <a:rPr lang="en-US" sz="1600" dirty="0"/>
              <a:t> allow-connections sip to h323</a:t>
            </a:r>
          </a:p>
          <a:p>
            <a:pPr marL="0" indent="0">
              <a:buNone/>
            </a:pPr>
            <a:r>
              <a:rPr lang="en-US" sz="1600" dirty="0"/>
              <a:t> allow-connections sip to sip</a:t>
            </a:r>
          </a:p>
          <a:p>
            <a:pPr marL="0" indent="0">
              <a:buNone/>
            </a:pPr>
            <a:r>
              <a:rPr lang="en-US" sz="1600" dirty="0"/>
              <a:t> sip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70C0"/>
                </a:solidFill>
              </a:rPr>
              <a:t>  min-se 600 session-expires 1800</a:t>
            </a:r>
          </a:p>
          <a:p>
            <a:pPr marL="0" indent="0">
              <a:buNone/>
            </a:pPr>
            <a:r>
              <a:rPr lang="en-US" sz="1600" dirty="0"/>
              <a:t>  registrar server expires max 900 min 600</a:t>
            </a:r>
          </a:p>
          <a:p>
            <a:pPr marL="0" indent="0">
              <a:buNone/>
            </a:pPr>
            <a:r>
              <a:rPr lang="en-US" sz="1600" dirty="0"/>
              <a:t>  midcall-signaling passthru media-change</a:t>
            </a:r>
          </a:p>
          <a:p>
            <a:pPr marL="0" indent="0">
              <a:buNone/>
            </a:pP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early-offer forced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s-UY" sz="2000" dirty="0">
                <a:solidFill>
                  <a:srgbClr val="00B050"/>
                </a:solidFill>
              </a:rPr>
              <a:t>Usa</a:t>
            </a:r>
            <a:r>
              <a:rPr lang="en-US" sz="2000" dirty="0">
                <a:solidFill>
                  <a:srgbClr val="00B050"/>
                </a:solidFill>
              </a:rPr>
              <a:t> al Puerto Gi a </a:t>
            </a:r>
            <a:r>
              <a:rPr lang="es-UY" sz="2000" dirty="0">
                <a:solidFill>
                  <a:srgbClr val="00B050"/>
                </a:solidFill>
              </a:rPr>
              <a:t>donde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s-UY" sz="2000" dirty="0">
                <a:solidFill>
                  <a:srgbClr val="00B050"/>
                </a:solidFill>
              </a:rPr>
              <a:t>esté</a:t>
            </a:r>
            <a:r>
              <a:rPr lang="en-US" sz="2000" dirty="0">
                <a:solidFill>
                  <a:srgbClr val="00B050"/>
                </a:solidFill>
              </a:rPr>
              <a:t> el SIP</a:t>
            </a:r>
          </a:p>
          <a:p>
            <a:pPr marL="457200" lvl="1" indent="0">
              <a:buNone/>
            </a:pPr>
            <a:endParaRPr lang="en-US" sz="2200" dirty="0"/>
          </a:p>
          <a:p>
            <a:pPr lvl="2"/>
            <a:endParaRPr lang="es-UY" sz="2200" dirty="0"/>
          </a:p>
        </p:txBody>
      </p:sp>
    </p:spTree>
    <p:extLst>
      <p:ext uri="{BB962C8B-B14F-4D97-AF65-F5344CB8AC3E}">
        <p14:creationId xmlns:p14="http://schemas.microsoft.com/office/powerpoint/2010/main" val="67882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s-UY" dirty="0"/>
              <a:t>Incoming Called Number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0B419-B90C-4FCD-B7A8-461C0737C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4" y="1287511"/>
            <a:ext cx="7738872" cy="4838969"/>
          </a:xfrm>
        </p:spPr>
        <p:txBody>
          <a:bodyPr>
            <a:normAutofit fontScale="92500" lnSpcReduction="10000"/>
          </a:bodyPr>
          <a:lstStyle/>
          <a:p>
            <a:pPr marL="914400" lvl="2" indent="0">
              <a:buNone/>
            </a:pPr>
            <a:r>
              <a:rPr lang="es-UY" sz="2200" dirty="0"/>
              <a:t>dial-peer voice 001 pots</a:t>
            </a:r>
          </a:p>
          <a:p>
            <a:pPr marL="914400" lvl="2" indent="0">
              <a:buNone/>
            </a:pPr>
            <a:r>
              <a:rPr lang="es-UY" sz="2200" dirty="0"/>
              <a:t> description Canales Antel E1-A</a:t>
            </a:r>
          </a:p>
          <a:p>
            <a:pPr marL="914400" lvl="2" indent="0">
              <a:buNone/>
            </a:pPr>
            <a:r>
              <a:rPr lang="es-UY" sz="2200" dirty="0">
                <a:solidFill>
                  <a:srgbClr val="FF0000"/>
                </a:solidFill>
              </a:rPr>
              <a:t> incoming called-number .</a:t>
            </a:r>
          </a:p>
          <a:p>
            <a:pPr marL="914400" lvl="2" indent="0">
              <a:buNone/>
            </a:pPr>
            <a:r>
              <a:rPr lang="es-UY" sz="2200" dirty="0"/>
              <a:t> direct-inward-dial</a:t>
            </a:r>
          </a:p>
          <a:p>
            <a:pPr marL="914400" lvl="2" indent="0">
              <a:buNone/>
            </a:pPr>
            <a:r>
              <a:rPr lang="es-UY" sz="2200" dirty="0"/>
              <a:t> port 0/0/0:15</a:t>
            </a:r>
          </a:p>
          <a:p>
            <a:pPr marL="914400" lvl="2" indent="0">
              <a:buNone/>
            </a:pPr>
            <a:r>
              <a:rPr lang="es-UY" sz="2200" dirty="0"/>
              <a:t>!</a:t>
            </a:r>
          </a:p>
          <a:p>
            <a:pPr marL="914400" lvl="2" indent="0">
              <a:buNone/>
            </a:pPr>
            <a:endParaRPr lang="es-UY" sz="2200" dirty="0"/>
          </a:p>
          <a:p>
            <a:pPr marL="914400" lvl="2" indent="0">
              <a:buNone/>
            </a:pPr>
            <a:r>
              <a:rPr lang="es-UY" sz="2200" dirty="0"/>
              <a:t>dial-peer voice 001 voip</a:t>
            </a:r>
          </a:p>
          <a:p>
            <a:pPr marL="914400" lvl="2" indent="0">
              <a:buNone/>
            </a:pPr>
            <a:r>
              <a:rPr lang="es-UY" sz="2200" dirty="0"/>
              <a:t> description Dial-Peer para recibir llamadas del Trunk Sip</a:t>
            </a:r>
          </a:p>
          <a:p>
            <a:pPr marL="914400" lvl="2" indent="0">
              <a:buNone/>
            </a:pPr>
            <a:r>
              <a:rPr lang="es-UY" sz="2200" dirty="0">
                <a:solidFill>
                  <a:srgbClr val="FF0000"/>
                </a:solidFill>
              </a:rPr>
              <a:t> incoming called-number .</a:t>
            </a:r>
          </a:p>
          <a:p>
            <a:pPr marL="914400" lvl="2" indent="0">
              <a:buNone/>
            </a:pPr>
            <a:r>
              <a:rPr lang="es-UY" sz="2200" dirty="0"/>
              <a:t> no voice-class sip early-offer forced</a:t>
            </a:r>
          </a:p>
          <a:p>
            <a:pPr marL="914400" lvl="2" indent="0">
              <a:buNone/>
            </a:pPr>
            <a:r>
              <a:rPr lang="es-UY" sz="2200" dirty="0"/>
              <a:t> voice-class sip bind control source-interface GigabitEthernet0/0</a:t>
            </a:r>
          </a:p>
          <a:p>
            <a:pPr marL="914400" lvl="2" indent="0">
              <a:buNone/>
            </a:pPr>
            <a:r>
              <a:rPr lang="es-UY" sz="2200" dirty="0"/>
              <a:t> voice-class sip bind media source-interface GigabitEthernet0/0</a:t>
            </a:r>
          </a:p>
          <a:p>
            <a:pPr marL="914400" lvl="2" indent="0">
              <a:buNone/>
            </a:pPr>
            <a:r>
              <a:rPr lang="es-UY" sz="2200" dirty="0"/>
              <a:t> dtmf-relay rtp-nte</a:t>
            </a:r>
          </a:p>
          <a:p>
            <a:pPr marL="914400" lvl="2" indent="0">
              <a:buNone/>
            </a:pPr>
            <a:r>
              <a:rPr lang="es-UY" sz="2200" dirty="0"/>
              <a:t> codec g711ulaw                               </a:t>
            </a:r>
            <a:r>
              <a:rPr lang="es-UY" sz="2200" dirty="0">
                <a:solidFill>
                  <a:srgbClr val="00B050"/>
                </a:solidFill>
              </a:rPr>
              <a:t>voice class codec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FCAF25-CD62-440A-9A19-628510CC3057}"/>
              </a:ext>
            </a:extLst>
          </p:cNvPr>
          <p:cNvSpPr txBox="1"/>
          <p:nvPr/>
        </p:nvSpPr>
        <p:spPr>
          <a:xfrm>
            <a:off x="8577072" y="890393"/>
            <a:ext cx="30876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Y" dirty="0"/>
              <a:t>voice class codec 1</a:t>
            </a:r>
          </a:p>
          <a:p>
            <a:r>
              <a:rPr lang="es-UY" dirty="0"/>
              <a:t> codec preference 1 g711ulaw</a:t>
            </a:r>
          </a:p>
          <a:p>
            <a:r>
              <a:rPr lang="es-UY" dirty="0"/>
              <a:t> codec preference 2 g711alaw</a:t>
            </a:r>
          </a:p>
          <a:p>
            <a:r>
              <a:rPr lang="es-UY" dirty="0"/>
              <a:t> codec preference 3 g729r8</a:t>
            </a:r>
          </a:p>
          <a:p>
            <a:r>
              <a:rPr lang="es-UY" dirty="0"/>
              <a:t> codec preference 4 g729br8</a:t>
            </a:r>
          </a:p>
          <a:p>
            <a:r>
              <a:rPr lang="es-UY" dirty="0"/>
              <a:t>!</a:t>
            </a:r>
          </a:p>
          <a:p>
            <a:endParaRPr lang="es-UY" dirty="0"/>
          </a:p>
          <a:p>
            <a:r>
              <a:rPr lang="es-UY" dirty="0"/>
              <a:t>voice class codec 2</a:t>
            </a:r>
          </a:p>
          <a:p>
            <a:r>
              <a:rPr lang="es-UY" dirty="0"/>
              <a:t> codec preference 1 g711alaw</a:t>
            </a:r>
          </a:p>
          <a:p>
            <a:r>
              <a:rPr lang="es-UY" dirty="0"/>
              <a:t> codec preference 2 g711ulaw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43DA65D-FC13-4492-9AF1-7E2D5F7DD81D}"/>
              </a:ext>
            </a:extLst>
          </p:cNvPr>
          <p:cNvSpPr/>
          <p:nvPr/>
        </p:nvSpPr>
        <p:spPr>
          <a:xfrm>
            <a:off x="3511296" y="5678424"/>
            <a:ext cx="1389888" cy="155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838409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384" y="67747"/>
            <a:ext cx="10168128" cy="1179576"/>
          </a:xfrm>
        </p:spPr>
        <p:txBody>
          <a:bodyPr>
            <a:normAutofit/>
          </a:bodyPr>
          <a:lstStyle/>
          <a:p>
            <a:r>
              <a:rPr lang="es-UY" dirty="0"/>
              <a:t>Llamada</a:t>
            </a:r>
            <a:r>
              <a:rPr lang="en-US" dirty="0"/>
              <a:t> </a:t>
            </a:r>
            <a:r>
              <a:rPr lang="es-UY" dirty="0"/>
              <a:t>Saliente</a:t>
            </a:r>
          </a:p>
        </p:txBody>
      </p:sp>
      <p:pic>
        <p:nvPicPr>
          <p:cNvPr id="4" name="Picture 4" descr="Router de servicios integrados (ISR) Cisco de la serie 2921 - Cisco">
            <a:extLst>
              <a:ext uri="{FF2B5EF4-FFF2-40B4-BE49-F238E27FC236}">
                <a16:creationId xmlns:a16="http://schemas.microsoft.com/office/drawing/2014/main" id="{1737850D-F30D-4990-B66E-F63E58582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94" b="89844" l="508" r="95431">
                        <a14:foregroundMark x1="6601" y1="40925" x2="10914" y2="53125"/>
                        <a14:foregroundMark x1="10914" y1="53125" x2="11039" y2="72311"/>
                        <a14:foregroundMark x1="3150" y1="63281" x2="2717" y2="61719"/>
                        <a14:foregroundMark x1="7899" y1="80402" x2="3150" y2="63281"/>
                        <a14:foregroundMark x1="89895" y1="14857" x2="96554" y2="33778"/>
                        <a14:foregroundMark x1="85536" y1="84388" x2="82741" y2="85156"/>
                        <a14:foregroundMark x1="82741" y1="85156" x2="81980" y2="45313"/>
                        <a14:foregroundMark x1="81980" y1="45313" x2="85146" y2="24490"/>
                        <a14:foregroundMark x1="92386" y1="16406" x2="93602" y2="35131"/>
                        <a14:backgroundMark x1="7360" y1="82813" x2="11675" y2="84375"/>
                        <a14:backgroundMark x1="11168" y1="88281" x2="11929" y2="93750"/>
                        <a14:backgroundMark x1="96954" y1="33594" x2="98477" y2="64844"/>
                        <a14:backgroundMark x1="97462" y1="62500" x2="88071" y2="90625"/>
                        <a14:backgroundMark x1="88071" y1="90625" x2="87817" y2="90625"/>
                        <a14:backgroundMark x1="85787" y1="13281" x2="89848" y2="13281"/>
                        <a14:backgroundMark x1="89340" y1="13281" x2="90102" y2="14063"/>
                        <a14:backgroundMark x1="3299" y1="29688" x2="2284" y2="30469"/>
                        <a14:backgroundMark x1="2284" y1="33594" x2="2284" y2="61719"/>
                        <a14:backgroundMark x1="508" y1="27344" x2="1523" y2="44531"/>
                        <a14:backgroundMark x1="11675" y1="87500" x2="11675" y2="87500"/>
                        <a14:backgroundMark x1="10914" y1="88281" x2="10914" y2="88281"/>
                        <a14:backgroundMark x1="11168" y1="85938" x2="11168" y2="85938"/>
                        <a14:backgroundMark x1="11168" y1="90625" x2="11168" y2="90625"/>
                        <a14:backgroundMark x1="11168" y1="87500" x2="11168" y2="87500"/>
                        <a14:backgroundMark x1="11168" y1="89844" x2="11168" y2="89844"/>
                        <a14:backgroundMark x1="10660" y1="86719" x2="11168" y2="91406"/>
                        <a14:backgroundMark x1="2792" y1="63281" x2="2792" y2="63281"/>
                        <a14:backgroundMark x1="2538" y1="61719" x2="2538" y2="6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684" y="2916097"/>
            <a:ext cx="2499611" cy="91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D11CE5-696C-44A7-8166-7A0365DA0C44}"/>
              </a:ext>
            </a:extLst>
          </p:cNvPr>
          <p:cNvGrpSpPr/>
          <p:nvPr/>
        </p:nvGrpSpPr>
        <p:grpSpPr>
          <a:xfrm>
            <a:off x="5935970" y="3197287"/>
            <a:ext cx="3005220" cy="286314"/>
            <a:chOff x="4583576" y="2281084"/>
            <a:chExt cx="3935030" cy="28631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27538D-B0C1-4A10-B445-FA2C9036487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765987" y="2281084"/>
              <a:ext cx="1752619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38D5E27-DAF1-4F14-B990-D9D6AF0EF545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811655" y="2281084"/>
              <a:ext cx="1024002" cy="28631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2971D1-558B-422A-993D-953E6ADFBA4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576" y="2567398"/>
              <a:ext cx="32520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C5318FB-4D04-4D5F-97AD-03B42889A18E}"/>
              </a:ext>
            </a:extLst>
          </p:cNvPr>
          <p:cNvSpPr txBox="1"/>
          <p:nvPr/>
        </p:nvSpPr>
        <p:spPr>
          <a:xfrm>
            <a:off x="6033589" y="3068064"/>
            <a:ext cx="1180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600" dirty="0"/>
              <a:t>E1 0/2/0:15</a:t>
            </a: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4B8CDC89-DC02-4406-B20C-20C80897A5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630" y="2365065"/>
            <a:ext cx="2871551" cy="15789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8DD4CF-0CE4-4566-8541-727209B45CFA}"/>
              </a:ext>
            </a:extLst>
          </p:cNvPr>
          <p:cNvSpPr txBox="1"/>
          <p:nvPr/>
        </p:nvSpPr>
        <p:spPr>
          <a:xfrm>
            <a:off x="5877735" y="3496854"/>
            <a:ext cx="2119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voice-port 0/2/0:15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44240484-328F-4264-AAA3-9EA4C11BC116}"/>
              </a:ext>
            </a:extLst>
          </p:cNvPr>
          <p:cNvSpPr/>
          <p:nvPr/>
        </p:nvSpPr>
        <p:spPr>
          <a:xfrm>
            <a:off x="5869534" y="2227092"/>
            <a:ext cx="3227832" cy="949998"/>
          </a:xfrm>
          <a:prstGeom prst="curvedDownArrow">
            <a:avLst>
              <a:gd name="adj1" fmla="val 25000"/>
              <a:gd name="adj2" fmla="val 50000"/>
              <a:gd name="adj3" fmla="val 298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>
              <a:solidFill>
                <a:schemeClr val="tx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5DF43D-17FC-4B57-A8F7-5D1AC8ADFD87}"/>
              </a:ext>
            </a:extLst>
          </p:cNvPr>
          <p:cNvSpPr txBox="1"/>
          <p:nvPr/>
        </p:nvSpPr>
        <p:spPr>
          <a:xfrm>
            <a:off x="1548384" y="3154655"/>
            <a:ext cx="108204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UY" dirty="0"/>
              <a:t>Red Virtual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CFAA93F5-7E93-4731-A1D0-CC3244FD7FB2}"/>
              </a:ext>
            </a:extLst>
          </p:cNvPr>
          <p:cNvCxnSpPr>
            <a:cxnSpLocks/>
          </p:cNvCxnSpPr>
          <p:nvPr/>
        </p:nvCxnSpPr>
        <p:spPr>
          <a:xfrm>
            <a:off x="2630424" y="3496854"/>
            <a:ext cx="108571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15" descr="A close up of a telephone&#10;&#10;Description automatically generated">
            <a:extLst>
              <a:ext uri="{FF2B5EF4-FFF2-40B4-BE49-F238E27FC236}">
                <a16:creationId xmlns:a16="http://schemas.microsoft.com/office/drawing/2014/main" id="{03EA93A4-71FE-4B5B-9180-7772F9ED2C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50" b="96154" l="1190" r="89683">
                        <a14:foregroundMark x1="58333" y1="11058" x2="59127" y2="10577"/>
                        <a14:foregroundMark x1="57937" y1="10577" x2="67857" y2="12019"/>
                        <a14:foregroundMark x1="5620" y1="84788" x2="3943" y2="88627"/>
                        <a14:foregroundMark x1="6212" y1="83433" x2="6046" y2="83813"/>
                        <a14:foregroundMark x1="9857" y1="75091" x2="8530" y2="78128"/>
                        <a14:foregroundMark x1="10585" y1="93976" x2="14816" y2="96026"/>
                        <a14:foregroundMark x1="5150" y1="91342" x2="6807" y2="92145"/>
                        <a14:foregroundMark x1="15546" y1="94526" x2="15061" y2="93698"/>
                        <a14:foregroundMark x1="9555" y1="78265" x2="10327" y2="75769"/>
                        <a14:foregroundMark x1="21604" y1="93883" x2="18067" y2="95389"/>
                        <a14:foregroundMark x1="15643" y1="94329" x2="15437" y2="93731"/>
                        <a14:backgroundMark x1="26984" y1="88942" x2="28571" y2="91827"/>
                        <a14:backgroundMark x1="24603" y1="89904" x2="25000" y2="91346"/>
                        <a14:backgroundMark x1="14683" y1="86538" x2="20238" y2="87019"/>
                        <a14:backgroundMark x1="17857" y1="89904" x2="19841" y2="89423"/>
                        <a14:backgroundMark x1="13889" y1="78846" x2="13095" y2="87500"/>
                        <a14:backgroundMark x1="10714" y1="88462" x2="13492" y2="89423"/>
                        <a14:backgroundMark x1="11111" y1="87019" x2="12302" y2="87981"/>
                        <a14:backgroundMark x1="11111" y1="73077" x2="9127" y2="74038"/>
                        <a14:backgroundMark x1="1984" y1="78365" x2="1190" y2="78846"/>
                        <a14:backgroundMark x1="2381" y1="77404" x2="1190" y2="81250"/>
                        <a14:backgroundMark x1="14286" y1="97115" x2="17460" y2="96635"/>
                        <a14:backgroundMark x1="23810" y1="88942" x2="23810" y2="92308"/>
                        <a14:backgroundMark x1="2381" y1="89904" x2="3968" y2="92308"/>
                        <a14:backgroundMark x1="57540" y1="6250" x2="57540" y2="7212"/>
                        <a14:backgroundMark x1="57937" y1="10577" x2="57937" y2="10577"/>
                        <a14:backgroundMark x1="68254" y1="6731" x2="68254" y2="7692"/>
                        <a14:backgroundMark x1="78968" y1="11058" x2="80952" y2="10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55" y="1892351"/>
            <a:ext cx="1060741" cy="93765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CC99489-0967-429C-8644-5F9AF8A1E556}"/>
              </a:ext>
            </a:extLst>
          </p:cNvPr>
          <p:cNvSpPr txBox="1"/>
          <p:nvPr/>
        </p:nvSpPr>
        <p:spPr>
          <a:xfrm>
            <a:off x="1339451" y="1144443"/>
            <a:ext cx="1290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Cisco Call Manager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65A91CFB-CE7D-4360-A7CE-EADE0A2F080B}"/>
              </a:ext>
            </a:extLst>
          </p:cNvPr>
          <p:cNvCxnSpPr>
            <a:cxnSpLocks/>
          </p:cNvCxnSpPr>
          <p:nvPr/>
        </p:nvCxnSpPr>
        <p:spPr>
          <a:xfrm flipV="1">
            <a:off x="1671202" y="1744919"/>
            <a:ext cx="0" cy="103445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1345E0B7-43C8-49D5-8C1E-C44049CC5EF8}"/>
              </a:ext>
            </a:extLst>
          </p:cNvPr>
          <p:cNvSpPr txBox="1"/>
          <p:nvPr/>
        </p:nvSpPr>
        <p:spPr>
          <a:xfrm>
            <a:off x="989815" y="2785216"/>
            <a:ext cx="221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Teléfono 929011234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1ECA283-8FEF-47ED-8610-3FD894B1B035}"/>
              </a:ext>
            </a:extLst>
          </p:cNvPr>
          <p:cNvSpPr txBox="1"/>
          <p:nvPr/>
        </p:nvSpPr>
        <p:spPr>
          <a:xfrm>
            <a:off x="4391981" y="2475769"/>
            <a:ext cx="1290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929011234</a:t>
            </a: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9C7EF857-81E8-47CC-AB4D-2CBFBB248B03}"/>
              </a:ext>
            </a:extLst>
          </p:cNvPr>
          <p:cNvCxnSpPr>
            <a:cxnSpLocks/>
          </p:cNvCxnSpPr>
          <p:nvPr/>
        </p:nvCxnSpPr>
        <p:spPr>
          <a:xfrm>
            <a:off x="2334298" y="1612828"/>
            <a:ext cx="2029291" cy="1064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70F19A3A-2BA0-40DE-A6B3-9963741F2772}"/>
              </a:ext>
            </a:extLst>
          </p:cNvPr>
          <p:cNvSpPr txBox="1"/>
          <p:nvPr/>
        </p:nvSpPr>
        <p:spPr>
          <a:xfrm>
            <a:off x="7213591" y="1819269"/>
            <a:ext cx="1192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Y" sz="1800" dirty="0">
                <a:solidFill>
                  <a:srgbClr val="FF0000"/>
                </a:solidFill>
              </a:rPr>
              <a:t>29011234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CBAB6F5A-E3AA-4683-91F3-ECA8E819B8C6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5672992" y="2003935"/>
            <a:ext cx="1540599" cy="69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678705F3-5E73-4A88-A59C-11E3A3E1DA72}"/>
              </a:ext>
            </a:extLst>
          </p:cNvPr>
          <p:cNvSpPr txBox="1"/>
          <p:nvPr/>
        </p:nvSpPr>
        <p:spPr>
          <a:xfrm rot="20121727">
            <a:off x="5368688" y="1860874"/>
            <a:ext cx="197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Dial-peer 100 pots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787564F-3791-48C8-B78A-FA1047A09E21}"/>
              </a:ext>
            </a:extLst>
          </p:cNvPr>
          <p:cNvSpPr txBox="1"/>
          <p:nvPr/>
        </p:nvSpPr>
        <p:spPr>
          <a:xfrm>
            <a:off x="3716101" y="4111568"/>
            <a:ext cx="322119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</a:t>
            </a:r>
            <a:r>
              <a:rPr lang="en-US" dirty="0"/>
              <a:t>1:</a:t>
            </a:r>
            <a:endParaRPr lang="en-US" sz="1800" dirty="0"/>
          </a:p>
          <a:p>
            <a:r>
              <a:rPr lang="en-US" dirty="0"/>
              <a:t>dial-peer voice 100 pots</a:t>
            </a:r>
          </a:p>
          <a:p>
            <a:r>
              <a:rPr lang="en-US" dirty="0"/>
              <a:t> description Salida a Nacionales</a:t>
            </a:r>
          </a:p>
          <a:p>
            <a:r>
              <a:rPr lang="en-US" dirty="0"/>
              <a:t> destination-pattern 9[2-4].......</a:t>
            </a:r>
          </a:p>
          <a:p>
            <a:r>
              <a:rPr lang="en-US" dirty="0"/>
              <a:t> direct-inward-dial</a:t>
            </a:r>
          </a:p>
          <a:p>
            <a:r>
              <a:rPr lang="en-US" dirty="0"/>
              <a:t> port 0/2/0:15</a:t>
            </a:r>
          </a:p>
          <a:p>
            <a:r>
              <a:rPr lang="en-US" dirty="0"/>
              <a:t> forward-digits 8</a:t>
            </a:r>
          </a:p>
        </p:txBody>
      </p:sp>
    </p:spTree>
    <p:extLst>
      <p:ext uri="{BB962C8B-B14F-4D97-AF65-F5344CB8AC3E}">
        <p14:creationId xmlns:p14="http://schemas.microsoft.com/office/powerpoint/2010/main" val="4082492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20" y="67747"/>
            <a:ext cx="10168128" cy="901600"/>
          </a:xfrm>
        </p:spPr>
        <p:txBody>
          <a:bodyPr>
            <a:normAutofit/>
          </a:bodyPr>
          <a:lstStyle/>
          <a:p>
            <a:r>
              <a:rPr lang="en-US" dirty="0"/>
              <a:t>Dial-Peer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33199FC1-2E09-4BC3-A2C2-F51E34006A93}"/>
              </a:ext>
            </a:extLst>
          </p:cNvPr>
          <p:cNvSpPr txBox="1"/>
          <p:nvPr/>
        </p:nvSpPr>
        <p:spPr>
          <a:xfrm>
            <a:off x="460785" y="772330"/>
            <a:ext cx="10168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rtl="0" fontAlgn="ctr">
              <a:spcBef>
                <a:spcPts val="0"/>
              </a:spcBef>
              <a:spcAft>
                <a:spcPts val="0"/>
              </a:spcAft>
            </a:pPr>
            <a:r>
              <a:rPr lang="es-UY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(POTS) </a:t>
            </a:r>
            <a:r>
              <a:rPr lang="es-UY" dirty="0" err="1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Plain</a:t>
            </a:r>
            <a:r>
              <a:rPr lang="es-UY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dirty="0" err="1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old</a:t>
            </a:r>
            <a:r>
              <a:rPr lang="es-UY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dirty="0" err="1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telephone</a:t>
            </a:r>
            <a:r>
              <a:rPr lang="es-UY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dirty="0" err="1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service</a:t>
            </a:r>
            <a:r>
              <a:rPr lang="es-UY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 dial peer: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s-UY" dirty="0">
                <a:effectLst/>
                <a:latin typeface="Calibri" panose="020F0502020204030204" pitchFamily="34" charset="0"/>
              </a:rPr>
              <a:t>Define la  información de accesibilidad </a:t>
            </a:r>
            <a:r>
              <a:rPr lang="es-UY" dirty="0">
                <a:latin typeface="Calibri" panose="020F0502020204030204" pitchFamily="34" charset="0"/>
              </a:rPr>
              <a:t>para cualquier conexión tradicional de voz conectado a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s-UY" dirty="0">
                <a:latin typeface="Calibri" panose="020F0502020204030204" pitchFamily="34" charset="0"/>
              </a:rPr>
              <a:t>FXS, FXO o puertos digitales</a:t>
            </a:r>
            <a:endParaRPr lang="es-UY" dirty="0">
              <a:effectLst/>
              <a:latin typeface="Calibri" panose="020F0502020204030204" pitchFamily="34" charset="0"/>
            </a:endParaRPr>
          </a:p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es-UY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</a:pPr>
            <a:r>
              <a:rPr lang="es-UY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(VOIP) Voice </a:t>
            </a:r>
            <a:r>
              <a:rPr lang="es-UY" dirty="0" err="1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over</a:t>
            </a:r>
            <a:r>
              <a:rPr lang="es-UY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 IP dial peer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s-UY" b="0" i="0" dirty="0">
                <a:solidFill>
                  <a:srgbClr val="222222"/>
                </a:solidFill>
                <a:effectLst/>
              </a:rPr>
              <a:t>Define la información de accesibilidad de voz para cualquier conexión VOIP (</a:t>
            </a:r>
          </a:p>
          <a:p>
            <a:pPr marL="1085850" lvl="1" indent="-285750" fontAlgn="ctr">
              <a:buFont typeface="Arial" panose="020B0604020202020204" pitchFamily="34" charset="0"/>
              <a:buChar char="•"/>
            </a:pPr>
            <a:r>
              <a:rPr lang="es-UY" b="0" i="0" dirty="0">
                <a:solidFill>
                  <a:srgbClr val="222222"/>
                </a:solidFill>
                <a:effectLst/>
              </a:rPr>
              <a:t>Dispositivo al que se pueda acceder a través de una dirección IP).</a:t>
            </a:r>
            <a:endParaRPr lang="es-UY" dirty="0">
              <a:effectLst/>
              <a:latin typeface="Calibri" panose="020F0502020204030204" pitchFamily="34" charset="0"/>
            </a:endParaRPr>
          </a:p>
          <a:p>
            <a:endParaRPr lang="es-UY" dirty="0"/>
          </a:p>
        </p:txBody>
      </p:sp>
      <p:pic>
        <p:nvPicPr>
          <p:cNvPr id="6" name="Picture 1" descr="Machine generated alternative text:&#10;xl 101 &#10;call Leg 1 &#10;Call Leg2 &#10;10.1.1.1/24 &#10;Call Leg 3 &#10;10.1.12'24 &#10;' call Leg 4 &#10;x2510 &#10;CME_A &#10;IP WAN &#10;ROUTER_B ">
            <a:extLst>
              <a:ext uri="{FF2B5EF4-FFF2-40B4-BE49-F238E27FC236}">
                <a16:creationId xmlns:a16="http://schemas.microsoft.com/office/drawing/2014/main" id="{23AB0F06-C77B-4B28-8D92-36EC02D90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77" y="2820201"/>
            <a:ext cx="64198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2D4F60CC-9CCE-4D0B-959E-8739D7CD3B70}"/>
              </a:ext>
            </a:extLst>
          </p:cNvPr>
          <p:cNvSpPr txBox="1"/>
          <p:nvPr/>
        </p:nvSpPr>
        <p:spPr>
          <a:xfrm>
            <a:off x="946992" y="4422531"/>
            <a:ext cx="10796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600" b="1" dirty="0">
                <a:solidFill>
                  <a:srgbClr val="FF0000"/>
                </a:solidFill>
              </a:rPr>
              <a:t>Una “</a:t>
            </a:r>
            <a:r>
              <a:rPr lang="es-UY" sz="1600" b="1" dirty="0" err="1">
                <a:solidFill>
                  <a:srgbClr val="FF0000"/>
                </a:solidFill>
              </a:rPr>
              <a:t>call</a:t>
            </a:r>
            <a:r>
              <a:rPr lang="es-UY" sz="1600" b="1" dirty="0">
                <a:solidFill>
                  <a:srgbClr val="FF0000"/>
                </a:solidFill>
              </a:rPr>
              <a:t> </a:t>
            </a:r>
            <a:r>
              <a:rPr lang="es-UY" sz="1600" b="1" dirty="0" err="1">
                <a:solidFill>
                  <a:srgbClr val="FF0000"/>
                </a:solidFill>
              </a:rPr>
              <a:t>leg</a:t>
            </a:r>
            <a:r>
              <a:rPr lang="es-UY" sz="1600" b="1" dirty="0">
                <a:solidFill>
                  <a:srgbClr val="FF0000"/>
                </a:solidFill>
              </a:rPr>
              <a:t>”, representa una conexión hacia o desde un Gateway de voz , desde una </a:t>
            </a:r>
            <a:r>
              <a:rPr lang="es-UY" sz="1600" b="1" dirty="0" err="1">
                <a:solidFill>
                  <a:srgbClr val="FF0000"/>
                </a:solidFill>
              </a:rPr>
              <a:t>source</a:t>
            </a:r>
            <a:r>
              <a:rPr lang="es-UY" sz="1600" b="1" dirty="0">
                <a:solidFill>
                  <a:srgbClr val="FF0000"/>
                </a:solidFill>
              </a:rPr>
              <a:t> de  POTS o VOIP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BCFDE-C399-4749-A454-CE3D1DE60D98}"/>
              </a:ext>
            </a:extLst>
          </p:cNvPr>
          <p:cNvSpPr txBox="1"/>
          <p:nvPr/>
        </p:nvSpPr>
        <p:spPr>
          <a:xfrm>
            <a:off x="2479349" y="5051876"/>
            <a:ext cx="63687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Call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leg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1: </a:t>
            </a:r>
            <a:r>
              <a:rPr lang="es-UY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ncoming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POTS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call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leg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dirty="0">
                <a:solidFill>
                  <a:srgbClr val="000000"/>
                </a:solidFill>
                <a:latin typeface="Calibri" panose="020F0502020204030204" pitchFamily="34" charset="0"/>
              </a:rPr>
              <a:t>de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x1101 on CME_A.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Call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leg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2: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outgoing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VoIP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call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leg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from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CME_A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ROUTER_B.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Call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leg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3: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incoming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VoIP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call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leg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on ROUTER_B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from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CME_A.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UY" sz="1800" dirty="0" err="1">
                <a:effectLst/>
                <a:latin typeface="Calibri" panose="020F0502020204030204" pitchFamily="34" charset="0"/>
              </a:rPr>
              <a:t>Call</a:t>
            </a:r>
            <a:r>
              <a:rPr lang="es-UY" sz="1800" dirty="0"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effectLst/>
                <a:latin typeface="Calibri" panose="020F0502020204030204" pitchFamily="34" charset="0"/>
              </a:rPr>
              <a:t>leg</a:t>
            </a:r>
            <a:r>
              <a:rPr lang="es-UY" sz="1800" dirty="0">
                <a:effectLst/>
                <a:latin typeface="Calibri" panose="020F0502020204030204" pitchFamily="34" charset="0"/>
              </a:rPr>
              <a:t> 4: </a:t>
            </a:r>
            <a:r>
              <a:rPr lang="es-UY" sz="1800" dirty="0" err="1">
                <a:effectLst/>
                <a:latin typeface="Calibri" panose="020F0502020204030204" pitchFamily="34" charset="0"/>
              </a:rPr>
              <a:t>outgoing</a:t>
            </a:r>
            <a:r>
              <a:rPr lang="es-UY" sz="1800" dirty="0">
                <a:effectLst/>
                <a:latin typeface="Calibri" panose="020F0502020204030204" pitchFamily="34" charset="0"/>
              </a:rPr>
              <a:t> </a:t>
            </a:r>
            <a:r>
              <a:rPr lang="es-UY" sz="18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POTS</a:t>
            </a:r>
            <a:r>
              <a:rPr lang="es-UY" sz="1800" dirty="0"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effectLst/>
                <a:latin typeface="Calibri" panose="020F0502020204030204" pitchFamily="34" charset="0"/>
              </a:rPr>
              <a:t>call</a:t>
            </a:r>
            <a:r>
              <a:rPr lang="es-UY" sz="1800" dirty="0"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effectLst/>
                <a:latin typeface="Calibri" panose="020F0502020204030204" pitchFamily="34" charset="0"/>
              </a:rPr>
              <a:t>leg</a:t>
            </a:r>
            <a:r>
              <a:rPr lang="es-UY" sz="1800" dirty="0"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effectLst/>
                <a:latin typeface="Calibri" panose="020F0502020204030204" pitchFamily="34" charset="0"/>
              </a:rPr>
              <a:t>to</a:t>
            </a:r>
            <a:r>
              <a:rPr lang="es-UY" sz="1800" dirty="0">
                <a:effectLst/>
                <a:latin typeface="Calibri" panose="020F0502020204030204" pitchFamily="34" charset="0"/>
              </a:rPr>
              <a:t> x2510 </a:t>
            </a:r>
            <a:r>
              <a:rPr lang="es-UY" sz="1800" dirty="0" err="1">
                <a:effectLst/>
                <a:latin typeface="Calibri" panose="020F0502020204030204" pitchFamily="34" charset="0"/>
              </a:rPr>
              <a:t>from</a:t>
            </a:r>
            <a:r>
              <a:rPr lang="es-UY" sz="1800" dirty="0">
                <a:effectLst/>
                <a:latin typeface="Calibri" panose="020F0502020204030204" pitchFamily="34" charset="0"/>
              </a:rPr>
              <a:t> ROUTER_B.</a:t>
            </a:r>
          </a:p>
        </p:txBody>
      </p:sp>
    </p:spTree>
    <p:extLst>
      <p:ext uri="{BB962C8B-B14F-4D97-AF65-F5344CB8AC3E}">
        <p14:creationId xmlns:p14="http://schemas.microsoft.com/office/powerpoint/2010/main" val="2678601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384" y="67747"/>
            <a:ext cx="10168128" cy="1179576"/>
          </a:xfrm>
        </p:spPr>
        <p:txBody>
          <a:bodyPr>
            <a:normAutofit/>
          </a:bodyPr>
          <a:lstStyle/>
          <a:p>
            <a:r>
              <a:rPr lang="es-UY" dirty="0"/>
              <a:t>Salidas</a:t>
            </a:r>
            <a:r>
              <a:rPr lang="en-US" dirty="0"/>
              <a:t> a la PSTN FXO/ E1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759F65-37DA-430E-B097-6D4C5EA4D69D}"/>
              </a:ext>
            </a:extLst>
          </p:cNvPr>
          <p:cNvSpPr txBox="1"/>
          <p:nvPr/>
        </p:nvSpPr>
        <p:spPr>
          <a:xfrm>
            <a:off x="1895422" y="1349519"/>
            <a:ext cx="392321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FXO</a:t>
            </a:r>
          </a:p>
          <a:p>
            <a:r>
              <a:rPr lang="en-US" sz="1400" dirty="0"/>
              <a:t>dial-peer voice 093 pots</a:t>
            </a:r>
          </a:p>
          <a:p>
            <a:r>
              <a:rPr lang="en-US" sz="1400" dirty="0"/>
              <a:t> </a:t>
            </a:r>
            <a:r>
              <a:rPr lang="es-UY" sz="1400" dirty="0"/>
              <a:t>description Celulares</a:t>
            </a:r>
            <a:r>
              <a:rPr lang="en-US" sz="1400" dirty="0"/>
              <a:t> Movistar base Movistar</a:t>
            </a:r>
          </a:p>
          <a:p>
            <a:r>
              <a:rPr lang="en-US" sz="1400" dirty="0"/>
              <a:t> destination-pattern 9[0][9][345]......</a:t>
            </a:r>
          </a:p>
          <a:p>
            <a:r>
              <a:rPr lang="en-US" sz="1400" dirty="0"/>
              <a:t> forward-digits 9</a:t>
            </a:r>
          </a:p>
          <a:p>
            <a:r>
              <a:rPr lang="en-US" sz="1400" dirty="0"/>
              <a:t> port 0/2/3</a:t>
            </a:r>
          </a:p>
          <a:p>
            <a:endParaRPr lang="en-US" sz="1400" dirty="0"/>
          </a:p>
          <a:p>
            <a:r>
              <a:rPr lang="fr-FR" sz="1400" dirty="0"/>
              <a:t>dial-peer voice 911 pots</a:t>
            </a:r>
          </a:p>
          <a:p>
            <a:r>
              <a:rPr lang="fr-FR" sz="1400" dirty="0"/>
              <a:t> description salida a 911</a:t>
            </a:r>
          </a:p>
          <a:p>
            <a:r>
              <a:rPr lang="fr-FR" sz="1400" dirty="0"/>
              <a:t> destination-pattern </a:t>
            </a:r>
            <a:r>
              <a:rPr lang="fr-FR" sz="1400" dirty="0">
                <a:solidFill>
                  <a:srgbClr val="FF0000"/>
                </a:solidFill>
              </a:rPr>
              <a:t>9911</a:t>
            </a:r>
          </a:p>
          <a:p>
            <a:r>
              <a:rPr lang="fr-FR" sz="1400" dirty="0"/>
              <a:t> port 0/1/1</a:t>
            </a:r>
          </a:p>
          <a:p>
            <a:r>
              <a:rPr lang="fr-FR" sz="1400" dirty="0"/>
              <a:t> </a:t>
            </a:r>
            <a:r>
              <a:rPr lang="fr-FR" sz="1400" dirty="0">
                <a:solidFill>
                  <a:srgbClr val="FF0000"/>
                </a:solidFill>
              </a:rPr>
              <a:t>forward-digits 3</a:t>
            </a:r>
          </a:p>
          <a:p>
            <a:r>
              <a:rPr lang="fr-FR" sz="1400" dirty="0"/>
              <a:t>!</a:t>
            </a:r>
            <a:endParaRPr lang="es-UY" sz="1400" dirty="0"/>
          </a:p>
          <a:p>
            <a:endParaRPr lang="fr-FR" sz="1400" dirty="0"/>
          </a:p>
          <a:p>
            <a:r>
              <a:rPr lang="fr-FR" sz="1400" dirty="0"/>
              <a:t>dial-peer voice 10 pots</a:t>
            </a:r>
          </a:p>
          <a:p>
            <a:r>
              <a:rPr lang="fr-FR" sz="1400" dirty="0">
                <a:solidFill>
                  <a:srgbClr val="FF0000"/>
                </a:solidFill>
              </a:rPr>
              <a:t> preference 1</a:t>
            </a:r>
          </a:p>
          <a:p>
            <a:r>
              <a:rPr lang="fr-FR" sz="1400" dirty="0"/>
              <a:t> destination-pattern 9[0][0]T</a:t>
            </a:r>
          </a:p>
          <a:p>
            <a:r>
              <a:rPr lang="fr-FR" sz="1400" dirty="0"/>
              <a:t> port 0/0/0</a:t>
            </a:r>
          </a:p>
          <a:p>
            <a:r>
              <a:rPr lang="fr-FR" sz="1400" dirty="0"/>
              <a:t>!</a:t>
            </a:r>
          </a:p>
          <a:p>
            <a:r>
              <a:rPr lang="fr-FR" sz="1400" dirty="0"/>
              <a:t>dial-peer voice 11 pots</a:t>
            </a:r>
          </a:p>
          <a:p>
            <a:r>
              <a:rPr lang="fr-FR" sz="1400" dirty="0">
                <a:solidFill>
                  <a:srgbClr val="FF0000"/>
                </a:solidFill>
              </a:rPr>
              <a:t> preference 2</a:t>
            </a:r>
          </a:p>
          <a:p>
            <a:r>
              <a:rPr lang="fr-FR" sz="1400" dirty="0"/>
              <a:t> destination-pattern 9[0][0]T</a:t>
            </a:r>
          </a:p>
          <a:p>
            <a:r>
              <a:rPr lang="fr-FR" sz="1400" dirty="0"/>
              <a:t> port 0/0/1</a:t>
            </a:r>
          </a:p>
          <a:p>
            <a:r>
              <a:rPr lang="fr-FR" sz="1400" dirty="0"/>
              <a:t>!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2B348B-8473-4BBC-8986-7BAE9F7B4B5F}"/>
              </a:ext>
            </a:extLst>
          </p:cNvPr>
          <p:cNvSpPr txBox="1"/>
          <p:nvPr/>
        </p:nvSpPr>
        <p:spPr>
          <a:xfrm>
            <a:off x="6955537" y="1349519"/>
            <a:ext cx="322173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E1</a:t>
            </a:r>
          </a:p>
          <a:p>
            <a:r>
              <a:rPr lang="en-US" sz="1400" dirty="0"/>
              <a:t>dial-peer voice 100 pots</a:t>
            </a:r>
          </a:p>
          <a:p>
            <a:r>
              <a:rPr lang="en-US" sz="1400" dirty="0"/>
              <a:t> description Salida a Nacionales</a:t>
            </a:r>
          </a:p>
          <a:p>
            <a:r>
              <a:rPr lang="en-US" sz="1400" dirty="0"/>
              <a:t> destination-pattern 9[2-4].......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port 0/2/0:15</a:t>
            </a:r>
          </a:p>
          <a:p>
            <a:r>
              <a:rPr lang="en-US" sz="1400" dirty="0"/>
              <a:t> forward-digits 8</a:t>
            </a:r>
          </a:p>
          <a:p>
            <a:r>
              <a:rPr lang="en-US" sz="1400" dirty="0"/>
              <a:t>			</a:t>
            </a:r>
          </a:p>
          <a:p>
            <a:endParaRPr lang="es-UY" sz="1400" dirty="0"/>
          </a:p>
        </p:txBody>
      </p:sp>
    </p:spTree>
    <p:extLst>
      <p:ext uri="{BB962C8B-B14F-4D97-AF65-F5344CB8AC3E}">
        <p14:creationId xmlns:p14="http://schemas.microsoft.com/office/powerpoint/2010/main" val="94924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2" y="181087"/>
            <a:ext cx="5585759" cy="916193"/>
          </a:xfrm>
        </p:spPr>
        <p:txBody>
          <a:bodyPr>
            <a:normAutofit/>
          </a:bodyPr>
          <a:lstStyle/>
          <a:p>
            <a:r>
              <a:rPr lang="en-US" dirty="0"/>
              <a:t>Salida a la PSTN por SIP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0B419-B90C-4FCD-B7A8-461C0737C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2" y="1230015"/>
            <a:ext cx="3730752" cy="4397969"/>
          </a:xfr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UY" sz="1600" dirty="0"/>
              <a:t>interface GigabitEthernet0/1</a:t>
            </a:r>
          </a:p>
          <a:p>
            <a:pPr marL="0" indent="0">
              <a:buNone/>
            </a:pPr>
            <a:r>
              <a:rPr lang="es-UY" sz="1600" dirty="0"/>
              <a:t> description SIP Trunk Antel P12345  - 60 canales</a:t>
            </a:r>
          </a:p>
          <a:p>
            <a:pPr marL="0" indent="0">
              <a:buNone/>
            </a:pPr>
            <a:r>
              <a:rPr lang="es-UY" sz="1600" dirty="0"/>
              <a:t> ip address 180.37.211.203 255.255.255.252</a:t>
            </a:r>
          </a:p>
          <a:p>
            <a:pPr marL="0" indent="0">
              <a:buNone/>
            </a:pPr>
            <a:r>
              <a:rPr lang="es-UY" sz="1600" dirty="0"/>
              <a:t> duplex auto</a:t>
            </a:r>
          </a:p>
          <a:p>
            <a:pPr marL="0" indent="0">
              <a:buNone/>
            </a:pPr>
            <a:r>
              <a:rPr lang="es-UY" sz="1600" dirty="0"/>
              <a:t> speed auto</a:t>
            </a:r>
          </a:p>
          <a:p>
            <a:pPr marL="0" indent="0">
              <a:buNone/>
            </a:pPr>
            <a:endParaRPr lang="es-UY" sz="1600" dirty="0"/>
          </a:p>
          <a:p>
            <a:pPr marL="0" indent="0">
              <a:buNone/>
            </a:pPr>
            <a:r>
              <a:rPr lang="es-UY" sz="1600" dirty="0"/>
              <a:t>voice class codec 1</a:t>
            </a:r>
          </a:p>
          <a:p>
            <a:pPr marL="0" indent="0">
              <a:buNone/>
            </a:pPr>
            <a:r>
              <a:rPr lang="es-UY" sz="1600" dirty="0"/>
              <a:t> codec preference 1 g711ulaw</a:t>
            </a:r>
          </a:p>
          <a:p>
            <a:pPr marL="0" indent="0">
              <a:buNone/>
            </a:pPr>
            <a:r>
              <a:rPr lang="es-UY" sz="1600" dirty="0"/>
              <a:t> codec preference 2 g711alaw</a:t>
            </a:r>
          </a:p>
          <a:p>
            <a:pPr marL="0" indent="0">
              <a:buNone/>
            </a:pPr>
            <a:r>
              <a:rPr lang="es-UY" sz="1600" dirty="0"/>
              <a:t> codec preference 3 g729r8</a:t>
            </a:r>
          </a:p>
          <a:p>
            <a:pPr marL="0" indent="0">
              <a:buNone/>
            </a:pPr>
            <a:r>
              <a:rPr lang="es-UY" sz="1600" dirty="0"/>
              <a:t> codec preference 4 g729br8</a:t>
            </a:r>
          </a:p>
          <a:p>
            <a:pPr marL="0" indent="0">
              <a:buNone/>
            </a:pPr>
            <a:r>
              <a:rPr lang="es-UY" sz="1600" dirty="0"/>
              <a:t>!</a:t>
            </a:r>
          </a:p>
          <a:p>
            <a:pPr marL="0" indent="0">
              <a:buNone/>
            </a:pPr>
            <a:r>
              <a:rPr lang="es-UY" sz="1600" dirty="0"/>
              <a:t>voice class codec 2</a:t>
            </a:r>
          </a:p>
          <a:p>
            <a:pPr marL="0" indent="0">
              <a:buNone/>
            </a:pPr>
            <a:r>
              <a:rPr lang="es-UY" sz="1600" dirty="0"/>
              <a:t> codec preference 1 g711alaw</a:t>
            </a:r>
          </a:p>
          <a:p>
            <a:pPr marL="0" indent="0">
              <a:buNone/>
            </a:pPr>
            <a:r>
              <a:rPr lang="es-UY" sz="1600" dirty="0"/>
              <a:t> codec preference 2 g711ulaw</a:t>
            </a:r>
          </a:p>
          <a:p>
            <a:pPr lvl="2"/>
            <a:endParaRPr lang="es-UY" sz="1800" dirty="0"/>
          </a:p>
          <a:p>
            <a:pPr lvl="1"/>
            <a:endParaRPr lang="en-US" sz="2200" dirty="0"/>
          </a:p>
          <a:p>
            <a:pPr lvl="2"/>
            <a:endParaRPr lang="es-UY" sz="2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7AE35-6543-4B0F-9B7B-F450BA6B5BF6}"/>
              </a:ext>
            </a:extLst>
          </p:cNvPr>
          <p:cNvSpPr txBox="1"/>
          <p:nvPr/>
        </p:nvSpPr>
        <p:spPr>
          <a:xfrm>
            <a:off x="4041648" y="1230015"/>
            <a:ext cx="4928616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Y" sz="1400" dirty="0"/>
              <a:t>dial-peer voice 100 voip</a:t>
            </a:r>
          </a:p>
          <a:p>
            <a:r>
              <a:rPr lang="es-UY" sz="1400" dirty="0"/>
              <a:t> description SIP a Internos CUCM</a:t>
            </a:r>
          </a:p>
          <a:p>
            <a:r>
              <a:rPr lang="es-UY" sz="1400" dirty="0"/>
              <a:t> preference 1</a:t>
            </a:r>
          </a:p>
          <a:p>
            <a:r>
              <a:rPr lang="es-UY" sz="1400" dirty="0"/>
              <a:t> destination-pattern [1-8]...</a:t>
            </a:r>
          </a:p>
          <a:p>
            <a:r>
              <a:rPr lang="es-UY" sz="1400" dirty="0"/>
              <a:t> session protocol sipv2</a:t>
            </a:r>
          </a:p>
          <a:p>
            <a:r>
              <a:rPr lang="es-UY" sz="1400" dirty="0"/>
              <a:t> session target ipv4:192.168.1.2</a:t>
            </a:r>
          </a:p>
          <a:p>
            <a:r>
              <a:rPr lang="es-UY" sz="1400" dirty="0"/>
              <a:t> voice-class codec 1</a:t>
            </a:r>
          </a:p>
          <a:p>
            <a:r>
              <a:rPr lang="es-UY" sz="1400" dirty="0"/>
              <a:t> no voice-class sip early-offer forced</a:t>
            </a:r>
          </a:p>
          <a:p>
            <a:r>
              <a:rPr lang="es-UY" sz="1400" dirty="0">
                <a:solidFill>
                  <a:srgbClr val="0070C0"/>
                </a:solidFill>
              </a:rPr>
              <a:t> voice-class sip bind control source-interface GigabitEthernet0/0</a:t>
            </a:r>
          </a:p>
          <a:p>
            <a:r>
              <a:rPr lang="es-UY" sz="1400" dirty="0">
                <a:solidFill>
                  <a:srgbClr val="0070C0"/>
                </a:solidFill>
              </a:rPr>
              <a:t> voice-class sip bind media source-interface GigabitEthernet0/0</a:t>
            </a:r>
          </a:p>
          <a:p>
            <a:r>
              <a:rPr lang="es-UY" sz="1400" dirty="0"/>
              <a:t> dtmf-relay rtp-nte</a:t>
            </a:r>
          </a:p>
          <a:p>
            <a:r>
              <a:rPr lang="es-UY" sz="1400" dirty="0"/>
              <a:t> no vad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E406A2-4740-4E7D-A23E-4D02A220C177}"/>
              </a:ext>
            </a:extLst>
          </p:cNvPr>
          <p:cNvSpPr txBox="1"/>
          <p:nvPr/>
        </p:nvSpPr>
        <p:spPr>
          <a:xfrm>
            <a:off x="4041648" y="4040406"/>
            <a:ext cx="4928616" cy="2739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UY" sz="1400" dirty="0"/>
              <a:t>dial-peer voice 103 voip</a:t>
            </a:r>
          </a:p>
          <a:p>
            <a:r>
              <a:rPr lang="es-UY" sz="1400" dirty="0"/>
              <a:t> description salida a Urbanas Nacionales via SIP Trunk Antel</a:t>
            </a:r>
          </a:p>
          <a:p>
            <a:r>
              <a:rPr lang="es-UY" sz="1400" dirty="0"/>
              <a:t> </a:t>
            </a:r>
            <a:r>
              <a:rPr lang="es-UY" sz="1400" dirty="0">
                <a:solidFill>
                  <a:srgbClr val="FF0000"/>
                </a:solidFill>
              </a:rPr>
              <a:t>translation-profile outgoing </a:t>
            </a:r>
            <a:r>
              <a:rPr lang="es-UY" sz="1400" b="1" dirty="0">
                <a:solidFill>
                  <a:srgbClr val="7030A0"/>
                </a:solidFill>
              </a:rPr>
              <a:t>2</a:t>
            </a:r>
          </a:p>
          <a:p>
            <a:r>
              <a:rPr lang="es-UY" sz="1400" dirty="0"/>
              <a:t> destination-pattern 9[2-4].......</a:t>
            </a:r>
          </a:p>
          <a:p>
            <a:r>
              <a:rPr lang="es-UY" sz="1400" dirty="0"/>
              <a:t> session protocol sipv2</a:t>
            </a:r>
          </a:p>
          <a:p>
            <a:r>
              <a:rPr lang="es-UY" sz="1400" dirty="0"/>
              <a:t> session target ipv4: 180.37.211.202 255.225.252</a:t>
            </a:r>
          </a:p>
          <a:p>
            <a:r>
              <a:rPr lang="es-UY" sz="1400" dirty="0"/>
              <a:t> voice-class codec 2</a:t>
            </a:r>
          </a:p>
          <a:p>
            <a:r>
              <a:rPr lang="es-UY" sz="1400" dirty="0"/>
              <a:t> voice-class sip early-offer forced</a:t>
            </a:r>
          </a:p>
          <a:p>
            <a:r>
              <a:rPr lang="es-UY" sz="1400" dirty="0"/>
              <a:t> </a:t>
            </a:r>
            <a:r>
              <a:rPr lang="es-UY" sz="1400" dirty="0">
                <a:solidFill>
                  <a:srgbClr val="00B050"/>
                </a:solidFill>
              </a:rPr>
              <a:t>voice-class sip bind control source-interface GigabitEthernet0/1</a:t>
            </a:r>
          </a:p>
          <a:p>
            <a:r>
              <a:rPr lang="es-UY" sz="1400" dirty="0">
                <a:solidFill>
                  <a:srgbClr val="00B050"/>
                </a:solidFill>
              </a:rPr>
              <a:t> voice-class sip bind media source-interface GigabitEthernet0/1</a:t>
            </a:r>
          </a:p>
          <a:p>
            <a:r>
              <a:rPr lang="es-UY" sz="1400" dirty="0"/>
              <a:t> dtmf-relay rtp-nte</a:t>
            </a:r>
          </a:p>
          <a:p>
            <a:endParaRPr lang="es-U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76A4B8-7A75-4D65-80D3-0791E2B03881}"/>
              </a:ext>
            </a:extLst>
          </p:cNvPr>
          <p:cNvSpPr txBox="1"/>
          <p:nvPr/>
        </p:nvSpPr>
        <p:spPr>
          <a:xfrm>
            <a:off x="9168384" y="1230015"/>
            <a:ext cx="2825496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voice translation-profile </a:t>
            </a:r>
            <a:r>
              <a:rPr lang="en-US" sz="1400" b="1" dirty="0">
                <a:solidFill>
                  <a:srgbClr val="7030A0"/>
                </a:solidFill>
              </a:rPr>
              <a:t>2</a:t>
            </a:r>
          </a:p>
          <a:p>
            <a:r>
              <a:rPr lang="en-US" sz="1400" dirty="0"/>
              <a:t> translate calling 2</a:t>
            </a:r>
          </a:p>
          <a:p>
            <a:r>
              <a:rPr lang="en-US" sz="1400" dirty="0"/>
              <a:t> translate called </a:t>
            </a:r>
            <a:r>
              <a:rPr lang="en-US" sz="1400" dirty="0">
                <a:solidFill>
                  <a:schemeClr val="accent2"/>
                </a:solidFill>
              </a:rPr>
              <a:t>3</a:t>
            </a:r>
            <a:r>
              <a:rPr lang="en-US" sz="1400" dirty="0"/>
              <a:t> ( usar </a:t>
            </a:r>
            <a:r>
              <a:rPr lang="es-UY" sz="1400" dirty="0"/>
              <a:t>regla</a:t>
            </a:r>
            <a:r>
              <a:rPr lang="en-US" sz="1400" dirty="0"/>
              <a:t> 3)</a:t>
            </a:r>
          </a:p>
          <a:p>
            <a:endParaRPr lang="en-US" sz="1400" dirty="0"/>
          </a:p>
          <a:p>
            <a:r>
              <a:rPr lang="en-US" sz="1400" dirty="0"/>
              <a:t>voice translation-rule </a:t>
            </a:r>
            <a:r>
              <a:rPr lang="en-US" sz="1400" dirty="0">
                <a:solidFill>
                  <a:schemeClr val="accent2"/>
                </a:solidFill>
              </a:rPr>
              <a:t>3</a:t>
            </a:r>
          </a:p>
          <a:p>
            <a:r>
              <a:rPr lang="en-US" sz="1400" dirty="0"/>
              <a:t> rule 1 /^91/ /1/</a:t>
            </a:r>
          </a:p>
          <a:p>
            <a:r>
              <a:rPr lang="en-US" sz="1400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rule 2 /^92/ /2/  </a:t>
            </a:r>
            <a:r>
              <a:rPr lang="en-US" sz="1400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s-UY" sz="1400" dirty="0">
                <a:solidFill>
                  <a:srgbClr val="FF0000"/>
                </a:solidFill>
                <a:sym typeface="Wingdings" panose="05000000000000000000" pitchFamily="2" charset="2"/>
              </a:rPr>
              <a:t>Elimina</a:t>
            </a:r>
            <a:r>
              <a:rPr lang="en-US" sz="1400" dirty="0">
                <a:solidFill>
                  <a:srgbClr val="FF0000"/>
                </a:solidFill>
                <a:sym typeface="Wingdings" panose="05000000000000000000" pitchFamily="2" charset="2"/>
              </a:rPr>
              <a:t> el 9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 rule 3 /^93/ /3/  -&gt; </a:t>
            </a:r>
            <a:r>
              <a:rPr lang="es-UY" sz="1400" dirty="0">
                <a:solidFill>
                  <a:srgbClr val="FF0000"/>
                </a:solidFill>
              </a:rPr>
              <a:t>Elimina</a:t>
            </a:r>
            <a:r>
              <a:rPr lang="en-US" sz="1400" dirty="0">
                <a:solidFill>
                  <a:srgbClr val="FF0000"/>
                </a:solidFill>
              </a:rPr>
              <a:t> el 9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rule 4 /^94/ /4/</a:t>
            </a:r>
          </a:p>
          <a:p>
            <a:r>
              <a:rPr lang="en-US" sz="1400" dirty="0"/>
              <a:t> rule 5 /^95/ /5/</a:t>
            </a:r>
          </a:p>
          <a:p>
            <a:r>
              <a:rPr lang="en-US" sz="1400" dirty="0"/>
              <a:t> rule 6 /^96/ /6/</a:t>
            </a:r>
          </a:p>
          <a:p>
            <a:r>
              <a:rPr lang="en-US" sz="1400" dirty="0"/>
              <a:t> rule 7 /^97/ /7/</a:t>
            </a:r>
          </a:p>
          <a:p>
            <a:r>
              <a:rPr lang="en-US" sz="1400" dirty="0"/>
              <a:t> rule 8 /^98/ /8/</a:t>
            </a:r>
          </a:p>
          <a:p>
            <a:r>
              <a:rPr lang="en-US" sz="1400" dirty="0"/>
              <a:t> rule 9 /^99/ /9/</a:t>
            </a:r>
          </a:p>
          <a:p>
            <a:r>
              <a:rPr lang="en-US" sz="1400" dirty="0"/>
              <a:t> rule 11 /^90/ /0/</a:t>
            </a:r>
            <a:endParaRPr lang="es-UY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ED6AD-D5A5-4492-89C6-257C042D7976}"/>
              </a:ext>
            </a:extLst>
          </p:cNvPr>
          <p:cNvSpPr txBox="1"/>
          <p:nvPr/>
        </p:nvSpPr>
        <p:spPr>
          <a:xfrm>
            <a:off x="9134856" y="4882896"/>
            <a:ext cx="2892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929011769</a:t>
            </a:r>
          </a:p>
          <a:p>
            <a:endParaRPr lang="es-UY" dirty="0"/>
          </a:p>
          <a:p>
            <a:r>
              <a:rPr lang="es-UY" dirty="0"/>
              <a:t>Calling – quien me llama</a:t>
            </a:r>
          </a:p>
          <a:p>
            <a:r>
              <a:rPr lang="es-UY" dirty="0"/>
              <a:t>Called  - a quien yo llamo</a:t>
            </a:r>
          </a:p>
          <a:p>
            <a:endParaRPr lang="es-UY" dirty="0"/>
          </a:p>
          <a:p>
            <a:r>
              <a:rPr lang="es-UY" dirty="0"/>
              <a:t>2901-1769</a:t>
            </a:r>
          </a:p>
        </p:txBody>
      </p:sp>
      <p:pic>
        <p:nvPicPr>
          <p:cNvPr id="8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F8A7ED5-08D1-4861-A696-34A0027AF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628" y="236262"/>
            <a:ext cx="1885483" cy="1036761"/>
          </a:xfrm>
          <a:prstGeom prst="rect">
            <a:avLst/>
          </a:prstGeom>
        </p:spPr>
      </p:pic>
      <p:pic>
        <p:nvPicPr>
          <p:cNvPr id="9" name="Picture 4" descr="Router de servicios integrados (ISR) Cisco de la serie 2921 - Cisco">
            <a:extLst>
              <a:ext uri="{FF2B5EF4-FFF2-40B4-BE49-F238E27FC236}">
                <a16:creationId xmlns:a16="http://schemas.microsoft.com/office/drawing/2014/main" id="{14DDA970-DBDC-4C70-9FC7-E4374BC36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94" b="89844" l="508" r="95431">
                        <a14:foregroundMark x1="6601" y1="40925" x2="10914" y2="53125"/>
                        <a14:foregroundMark x1="10914" y1="53125" x2="11039" y2="72311"/>
                        <a14:foregroundMark x1="3150" y1="63281" x2="2717" y2="61719"/>
                        <a14:foregroundMark x1="7899" y1="80402" x2="3150" y2="63281"/>
                        <a14:foregroundMark x1="89895" y1="14857" x2="96554" y2="33778"/>
                        <a14:foregroundMark x1="85536" y1="84388" x2="82741" y2="85156"/>
                        <a14:foregroundMark x1="82741" y1="85156" x2="81980" y2="45313"/>
                        <a14:foregroundMark x1="81980" y1="45313" x2="85146" y2="24490"/>
                        <a14:foregroundMark x1="92386" y1="16406" x2="93602" y2="35131"/>
                        <a14:backgroundMark x1="7360" y1="82813" x2="11675" y2="84375"/>
                        <a14:backgroundMark x1="11168" y1="88281" x2="11929" y2="93750"/>
                        <a14:backgroundMark x1="96954" y1="33594" x2="98477" y2="64844"/>
                        <a14:backgroundMark x1="97462" y1="62500" x2="88071" y2="90625"/>
                        <a14:backgroundMark x1="88071" y1="90625" x2="87817" y2="90625"/>
                        <a14:backgroundMark x1="85787" y1="13281" x2="89848" y2="13281"/>
                        <a14:backgroundMark x1="89340" y1="13281" x2="90102" y2="14063"/>
                        <a14:backgroundMark x1="3299" y1="29688" x2="2284" y2="30469"/>
                        <a14:backgroundMark x1="2284" y1="33594" x2="2284" y2="61719"/>
                        <a14:backgroundMark x1="508" y1="27344" x2="1523" y2="44531"/>
                        <a14:backgroundMark x1="11675" y1="87500" x2="11675" y2="87500"/>
                        <a14:backgroundMark x1="10914" y1="88281" x2="10914" y2="88281"/>
                        <a14:backgroundMark x1="11168" y1="85938" x2="11168" y2="85938"/>
                        <a14:backgroundMark x1="11168" y1="90625" x2="11168" y2="90625"/>
                        <a14:backgroundMark x1="11168" y1="87500" x2="11168" y2="87500"/>
                        <a14:backgroundMark x1="11168" y1="89844" x2="11168" y2="89844"/>
                        <a14:backgroundMark x1="10660" y1="86719" x2="11168" y2="91406"/>
                        <a14:backgroundMark x1="2792" y1="63281" x2="2792" y2="63281"/>
                        <a14:backgroundMark x1="2538" y1="61719" x2="2538" y2="6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252" y="608421"/>
            <a:ext cx="1333508" cy="48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17">
            <a:extLst>
              <a:ext uri="{FF2B5EF4-FFF2-40B4-BE49-F238E27FC236}">
                <a16:creationId xmlns:a16="http://schemas.microsoft.com/office/drawing/2014/main" id="{3082839C-0FF7-4FCC-BC3C-E76A7A6D3BB4}"/>
              </a:ext>
            </a:extLst>
          </p:cNvPr>
          <p:cNvGrpSpPr/>
          <p:nvPr/>
        </p:nvGrpSpPr>
        <p:grpSpPr>
          <a:xfrm>
            <a:off x="7565141" y="796322"/>
            <a:ext cx="1603243" cy="89518"/>
            <a:chOff x="4583576" y="2281084"/>
            <a:chExt cx="3935030" cy="286314"/>
          </a:xfrm>
        </p:grpSpPr>
        <p:cxnSp>
          <p:nvCxnSpPr>
            <p:cNvPr id="11" name="Straight Connector 18">
              <a:extLst>
                <a:ext uri="{FF2B5EF4-FFF2-40B4-BE49-F238E27FC236}">
                  <a16:creationId xmlns:a16="http://schemas.microsoft.com/office/drawing/2014/main" id="{3B73F602-B6C7-49AD-B000-C04E7FB98C9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765987" y="2281084"/>
              <a:ext cx="1752619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Connector 19">
              <a:extLst>
                <a:ext uri="{FF2B5EF4-FFF2-40B4-BE49-F238E27FC236}">
                  <a16:creationId xmlns:a16="http://schemas.microsoft.com/office/drawing/2014/main" id="{89F38D5A-1CFD-43F6-B9F4-D8A9799F6A1A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811655" y="2281084"/>
              <a:ext cx="1024002" cy="28631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20">
              <a:extLst>
                <a:ext uri="{FF2B5EF4-FFF2-40B4-BE49-F238E27FC236}">
                  <a16:creationId xmlns:a16="http://schemas.microsoft.com/office/drawing/2014/main" id="{24C84386-9534-4398-AA03-B4DB2AFDD57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576" y="2567398"/>
              <a:ext cx="32520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95CFAFE-FF40-453A-9DB4-54F41B2F8038}"/>
              </a:ext>
            </a:extLst>
          </p:cNvPr>
          <p:cNvSpPr txBox="1"/>
          <p:nvPr/>
        </p:nvSpPr>
        <p:spPr>
          <a:xfrm>
            <a:off x="7536879" y="580575"/>
            <a:ext cx="714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400" dirty="0"/>
              <a:t>Gi0/1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A294C1C-7B28-451A-887D-BD461E7AF79E}"/>
              </a:ext>
            </a:extLst>
          </p:cNvPr>
          <p:cNvSpPr txBox="1"/>
          <p:nvPr/>
        </p:nvSpPr>
        <p:spPr>
          <a:xfrm>
            <a:off x="8987124" y="98096"/>
            <a:ext cx="188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800" dirty="0"/>
              <a:t>180.37.211.202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446208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72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386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8" name="Picture 4" descr="Qué es QoS? Una tecnología que mejora la calidad de nuestra conexión - La  Manzana Mordida">
            <a:extLst>
              <a:ext uri="{FF2B5EF4-FFF2-40B4-BE49-F238E27FC236}">
                <a16:creationId xmlns:a16="http://schemas.microsoft.com/office/drawing/2014/main" id="{2C446E47-33DB-4DFE-BFE6-8A015F04D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6181" y="1265848"/>
            <a:ext cx="5462546" cy="437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802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s-UY" dirty="0"/>
              <a:t>QOS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0B419-B90C-4FCD-B7A8-461C0737C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36" y="1205215"/>
            <a:ext cx="10168128" cy="5195585"/>
          </a:xfrm>
        </p:spPr>
        <p:txBody>
          <a:bodyPr>
            <a:normAutofit/>
          </a:bodyPr>
          <a:lstStyle/>
          <a:p>
            <a:r>
              <a:rPr lang="es-UY" sz="2000" dirty="0">
                <a:solidFill>
                  <a:srgbClr val="0070C0"/>
                </a:solidFill>
              </a:rPr>
              <a:t>Aprender Mecanismo QoS </a:t>
            </a:r>
          </a:p>
          <a:p>
            <a:pPr lvl="1"/>
            <a:r>
              <a:rPr lang="es-UY" sz="1800" dirty="0"/>
              <a:t>¿Cuáles son las partes que lo componen?</a:t>
            </a:r>
          </a:p>
          <a:p>
            <a:pPr lvl="1"/>
            <a:r>
              <a:rPr lang="es-UY" sz="1800" dirty="0"/>
              <a:t>Es una caja de herramientas para realizar las tareas de QoS</a:t>
            </a:r>
          </a:p>
          <a:p>
            <a:r>
              <a:rPr lang="es-AR" sz="2000" dirty="0">
                <a:solidFill>
                  <a:srgbClr val="0070C0"/>
                </a:solidFill>
              </a:rPr>
              <a:t>Comprender</a:t>
            </a:r>
            <a:r>
              <a:rPr lang="en-US" sz="2000" dirty="0">
                <a:solidFill>
                  <a:srgbClr val="0070C0"/>
                </a:solidFill>
              </a:rPr>
              <a:t> el </a:t>
            </a:r>
            <a:r>
              <a:rPr lang="es-AR" sz="2000" dirty="0">
                <a:solidFill>
                  <a:srgbClr val="0070C0"/>
                </a:solidFill>
              </a:rPr>
              <a:t>Marcado</a:t>
            </a:r>
            <a:r>
              <a:rPr lang="en-US" sz="2000" dirty="0">
                <a:solidFill>
                  <a:srgbClr val="0070C0"/>
                </a:solidFill>
              </a:rPr>
              <a:t> QoS (QoS-Marking)</a:t>
            </a:r>
          </a:p>
          <a:p>
            <a:pPr lvl="1"/>
            <a:r>
              <a:rPr lang="en-US" sz="1800" dirty="0"/>
              <a:t>Como </a:t>
            </a:r>
            <a:r>
              <a:rPr lang="es-AR" sz="1800" dirty="0"/>
              <a:t>priorizar</a:t>
            </a:r>
            <a:r>
              <a:rPr lang="en-US" sz="1800" dirty="0"/>
              <a:t> el </a:t>
            </a:r>
            <a:r>
              <a:rPr lang="es-AR" sz="1800" dirty="0"/>
              <a:t>trafico</a:t>
            </a:r>
            <a:r>
              <a:rPr lang="en-US" sz="1800" dirty="0"/>
              <a:t>?</a:t>
            </a:r>
          </a:p>
          <a:p>
            <a:pPr lvl="1"/>
            <a:r>
              <a:rPr lang="en-US" sz="1800" dirty="0"/>
              <a:t>Como </a:t>
            </a:r>
            <a:r>
              <a:rPr lang="es-AR" sz="1800" dirty="0"/>
              <a:t>identificamos</a:t>
            </a:r>
            <a:r>
              <a:rPr lang="en-US" sz="1800" dirty="0"/>
              <a:t> el </a:t>
            </a:r>
            <a:r>
              <a:rPr lang="es-AR" sz="1800" dirty="0"/>
              <a:t>trafico</a:t>
            </a:r>
          </a:p>
          <a:p>
            <a:r>
              <a:rPr lang="es-AR" sz="2000" dirty="0">
                <a:solidFill>
                  <a:srgbClr val="0070C0"/>
                </a:solidFill>
              </a:rPr>
              <a:t>Entender</a:t>
            </a:r>
            <a:r>
              <a:rPr lang="en-US" sz="2000" dirty="0">
                <a:solidFill>
                  <a:srgbClr val="0070C0"/>
                </a:solidFill>
              </a:rPr>
              <a:t> el </a:t>
            </a:r>
            <a:r>
              <a:rPr lang="es-AR" sz="2000" dirty="0">
                <a:solidFill>
                  <a:srgbClr val="0070C0"/>
                </a:solidFill>
              </a:rPr>
              <a:t>mecanismo</a:t>
            </a:r>
            <a:r>
              <a:rPr lang="en-US" sz="2000" dirty="0">
                <a:solidFill>
                  <a:srgbClr val="0070C0"/>
                </a:solidFill>
              </a:rPr>
              <a:t> de WRED </a:t>
            </a:r>
          </a:p>
          <a:p>
            <a:pPr lvl="1"/>
            <a:r>
              <a:rPr lang="en-US" sz="1800" dirty="0"/>
              <a:t>Weighted Random Early Detection</a:t>
            </a:r>
          </a:p>
          <a:p>
            <a:r>
              <a:rPr lang="es-AR" sz="1800" dirty="0">
                <a:solidFill>
                  <a:srgbClr val="0070C0"/>
                </a:solidFill>
              </a:rPr>
              <a:t>Elegir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es-AR" sz="1800" dirty="0">
                <a:solidFill>
                  <a:srgbClr val="0070C0"/>
                </a:solidFill>
              </a:rPr>
              <a:t>mecanismo</a:t>
            </a:r>
            <a:r>
              <a:rPr lang="en-US" sz="1800" dirty="0">
                <a:solidFill>
                  <a:srgbClr val="0070C0"/>
                </a:solidFill>
              </a:rPr>
              <a:t> de </a:t>
            </a:r>
            <a:r>
              <a:rPr lang="es-AR" sz="1800" dirty="0">
                <a:solidFill>
                  <a:srgbClr val="0070C0"/>
                </a:solidFill>
              </a:rPr>
              <a:t>encolado</a:t>
            </a:r>
          </a:p>
          <a:p>
            <a:pPr lvl="1"/>
            <a:r>
              <a:rPr lang="es-A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Manejo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de Buffers </a:t>
            </a:r>
            <a:r>
              <a:rPr lang="es-A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según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A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prioridad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de </a:t>
            </a:r>
            <a:r>
              <a:rPr lang="es-A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trafico</a:t>
            </a:r>
          </a:p>
          <a:p>
            <a:pPr lvl="1"/>
            <a:r>
              <a:rPr lang="es-A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Encolado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A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una Queue</a:t>
            </a:r>
          </a:p>
          <a:p>
            <a:r>
              <a:rPr lang="en-US" sz="1800" dirty="0">
                <a:solidFill>
                  <a:srgbClr val="0070C0"/>
                </a:solidFill>
              </a:rPr>
              <a:t>Token Bucket</a:t>
            </a:r>
          </a:p>
          <a:p>
            <a:pPr lvl="1"/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Policy and Shapping / </a:t>
            </a:r>
            <a:r>
              <a:rPr lang="es-A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Limite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de </a:t>
            </a:r>
            <a:r>
              <a:rPr lang="es-A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Velocidad</a:t>
            </a:r>
          </a:p>
          <a:p>
            <a:r>
              <a:rPr lang="es-AR" sz="1800" dirty="0">
                <a:solidFill>
                  <a:srgbClr val="0070C0"/>
                </a:solidFill>
              </a:rPr>
              <a:t>Configuración</a:t>
            </a:r>
            <a:r>
              <a:rPr lang="en-US" sz="1800" dirty="0">
                <a:solidFill>
                  <a:srgbClr val="0070C0"/>
                </a:solidFill>
              </a:rPr>
              <a:t> de QoS </a:t>
            </a:r>
            <a:r>
              <a:rPr lang="es-AR" sz="1800" dirty="0">
                <a:solidFill>
                  <a:srgbClr val="0070C0"/>
                </a:solidFill>
              </a:rPr>
              <a:t>usando</a:t>
            </a:r>
            <a:r>
              <a:rPr lang="en-US" sz="1800" dirty="0">
                <a:solidFill>
                  <a:srgbClr val="0070C0"/>
                </a:solidFill>
              </a:rPr>
              <a:t> MQC</a:t>
            </a:r>
          </a:p>
          <a:p>
            <a:pPr lvl="1"/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Mark </a:t>
            </a:r>
            <a:r>
              <a:rPr lang="es-A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Qeuing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Config</a:t>
            </a:r>
            <a:endParaRPr lang="en-US" sz="1800" dirty="0"/>
          </a:p>
          <a:p>
            <a:pPr lvl="1"/>
            <a:endParaRPr lang="en-US" sz="1800" dirty="0"/>
          </a:p>
          <a:p>
            <a:endParaRPr lang="es-UY" sz="2200" dirty="0"/>
          </a:p>
          <a:p>
            <a:pPr marL="914400" lvl="2" indent="0">
              <a:buNone/>
            </a:pPr>
            <a:endParaRPr lang="es-UY" sz="1400" dirty="0"/>
          </a:p>
          <a:p>
            <a:pPr lvl="2"/>
            <a:endParaRPr lang="es-UY" sz="1800" dirty="0"/>
          </a:p>
          <a:p>
            <a:pPr lvl="1"/>
            <a:endParaRPr lang="en-US" sz="2200" dirty="0"/>
          </a:p>
          <a:p>
            <a:pPr lvl="2"/>
            <a:endParaRPr lang="es-UY" sz="2200" dirty="0"/>
          </a:p>
        </p:txBody>
      </p:sp>
    </p:spTree>
    <p:extLst>
      <p:ext uri="{BB962C8B-B14F-4D97-AF65-F5344CB8AC3E}">
        <p14:creationId xmlns:p14="http://schemas.microsoft.com/office/powerpoint/2010/main" val="598691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s-UY" dirty="0"/>
              <a:t>Fundamentos de QoS – 3 Categorías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0B419-B90C-4FCD-B7A8-461C0737C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4876" y="1523949"/>
            <a:ext cx="9422239" cy="4397969"/>
          </a:xfrm>
        </p:spPr>
        <p:txBody>
          <a:bodyPr>
            <a:normAutofit/>
          </a:bodyPr>
          <a:lstStyle/>
          <a:p>
            <a:pPr lvl="1"/>
            <a:endParaRPr lang="es-UY" sz="1800" dirty="0"/>
          </a:p>
          <a:p>
            <a:pPr lvl="1"/>
            <a:r>
              <a:rPr lang="es-UY" sz="2000" dirty="0"/>
              <a:t>“Managment Unfariness”  - Manejo Injusto</a:t>
            </a:r>
          </a:p>
          <a:p>
            <a:pPr lvl="2"/>
            <a:r>
              <a:rPr lang="es-UY" dirty="0">
                <a:solidFill>
                  <a:srgbClr val="FF0000"/>
                </a:solidFill>
              </a:rPr>
              <a:t>ALGUIEN TIENE QUE CEDER</a:t>
            </a:r>
          </a:p>
          <a:p>
            <a:pPr marL="914400" lvl="2" indent="0">
              <a:buNone/>
            </a:pPr>
            <a:endParaRPr lang="es-UY" dirty="0">
              <a:solidFill>
                <a:srgbClr val="FF0000"/>
              </a:solidFill>
            </a:endParaRPr>
          </a:p>
          <a:p>
            <a:pPr lvl="1"/>
            <a:r>
              <a:rPr lang="es-UY" sz="2000" dirty="0"/>
              <a:t>Si tengo aplicaciones saliendo del router , pero no el suficiente ancho de banda.</a:t>
            </a:r>
          </a:p>
          <a:p>
            <a:pPr lvl="2"/>
            <a:r>
              <a:rPr lang="es-UY" dirty="0"/>
              <a:t>Alguien tiene que esperar</a:t>
            </a:r>
          </a:p>
          <a:p>
            <a:pPr marL="914400" lvl="2" indent="0">
              <a:buNone/>
            </a:pPr>
            <a:endParaRPr lang="es-UY" dirty="0"/>
          </a:p>
          <a:p>
            <a:pPr lvl="1"/>
            <a:r>
              <a:rPr lang="es-UY" sz="2000" dirty="0"/>
              <a:t>Siempre puede haber cuellos de Botella</a:t>
            </a:r>
          </a:p>
          <a:p>
            <a:pPr lvl="1"/>
            <a:endParaRPr lang="es-UY" sz="2000" dirty="0"/>
          </a:p>
          <a:p>
            <a:pPr lvl="1"/>
            <a:r>
              <a:rPr lang="es-UY" sz="2000" dirty="0"/>
              <a:t>Principalmente al salir de LAN a WAN</a:t>
            </a:r>
          </a:p>
          <a:p>
            <a:pPr marL="914400" lvl="2" indent="0">
              <a:buNone/>
            </a:pPr>
            <a:endParaRPr lang="es-UY" sz="1800" dirty="0"/>
          </a:p>
          <a:p>
            <a:pPr marL="914400" lvl="2" indent="0">
              <a:buNone/>
            </a:pPr>
            <a:endParaRPr lang="es-UY" sz="1800" dirty="0"/>
          </a:p>
          <a:p>
            <a:pPr lvl="1"/>
            <a:endParaRPr lang="en-US" sz="2200" dirty="0"/>
          </a:p>
          <a:p>
            <a:pPr lvl="2"/>
            <a:endParaRPr lang="es-UY" sz="2200" dirty="0"/>
          </a:p>
        </p:txBody>
      </p:sp>
    </p:spTree>
    <p:extLst>
      <p:ext uri="{BB962C8B-B14F-4D97-AF65-F5344CB8AC3E}">
        <p14:creationId xmlns:p14="http://schemas.microsoft.com/office/powerpoint/2010/main" val="1550633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Tres </a:t>
            </a:r>
            <a:r>
              <a:rPr lang="es-AR" dirty="0"/>
              <a:t>Categorías</a:t>
            </a:r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417C4361-88DB-4C24-BE90-6E966B036FF3}"/>
              </a:ext>
            </a:extLst>
          </p:cNvPr>
          <p:cNvSpPr/>
          <p:nvPr/>
        </p:nvSpPr>
        <p:spPr>
          <a:xfrm>
            <a:off x="142240" y="4324096"/>
            <a:ext cx="5953760" cy="1283631"/>
          </a:xfrm>
          <a:prstGeom prst="trapezoid">
            <a:avLst>
              <a:gd name="adj" fmla="val 82701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IntServ</a:t>
            </a:r>
          </a:p>
          <a:p>
            <a:pPr algn="ctr"/>
            <a:r>
              <a:rPr lang="en-US" dirty="0"/>
              <a:t>(Integrated Services)</a:t>
            </a:r>
            <a:endParaRPr lang="es-UY" dirty="0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48C264E5-538A-4458-88B5-18CB43138740}"/>
              </a:ext>
            </a:extLst>
          </p:cNvPr>
          <p:cNvSpPr/>
          <p:nvPr/>
        </p:nvSpPr>
        <p:spPr>
          <a:xfrm>
            <a:off x="1240028" y="3174190"/>
            <a:ext cx="3758184" cy="1005840"/>
          </a:xfrm>
          <a:prstGeom prst="trapezoid">
            <a:avLst>
              <a:gd name="adj" fmla="val 87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DiffServ</a:t>
            </a:r>
          </a:p>
          <a:p>
            <a:pPr algn="ctr"/>
            <a:r>
              <a:rPr lang="en-US" dirty="0"/>
              <a:t>Differentiated Services</a:t>
            </a:r>
            <a:endParaRPr lang="es-UY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7522FC78-9CC7-4EB3-BFF3-F70351BFFE2D}"/>
              </a:ext>
            </a:extLst>
          </p:cNvPr>
          <p:cNvSpPr/>
          <p:nvPr/>
        </p:nvSpPr>
        <p:spPr>
          <a:xfrm>
            <a:off x="2200148" y="1780981"/>
            <a:ext cx="1837944" cy="1249143"/>
          </a:xfrm>
          <a:prstGeom prst="triangle">
            <a:avLst>
              <a:gd name="adj" fmla="val 4850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Best Effort</a:t>
            </a:r>
          </a:p>
          <a:p>
            <a:pPr algn="ctr"/>
            <a:endParaRPr lang="es-UY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524960-029E-49F4-A53D-271C77103767}"/>
              </a:ext>
            </a:extLst>
          </p:cNvPr>
          <p:cNvCxnSpPr/>
          <p:nvPr/>
        </p:nvCxnSpPr>
        <p:spPr>
          <a:xfrm>
            <a:off x="5513832" y="4727448"/>
            <a:ext cx="11247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0E29D4-A3C4-4116-B03A-95F616BD589E}"/>
              </a:ext>
            </a:extLst>
          </p:cNvPr>
          <p:cNvSpPr txBox="1"/>
          <p:nvPr/>
        </p:nvSpPr>
        <p:spPr>
          <a:xfrm>
            <a:off x="6812280" y="4453128"/>
            <a:ext cx="473659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UY" sz="1400" dirty="0"/>
              <a:t>Usa Mecanismo </a:t>
            </a:r>
            <a:r>
              <a:rPr lang="es-UY" sz="1400" b="1" dirty="0"/>
              <a:t>RSVP</a:t>
            </a:r>
            <a:r>
              <a:rPr lang="es-UY" sz="1400" dirty="0"/>
              <a:t> (Resoruce Reservation Protocol)</a:t>
            </a:r>
          </a:p>
          <a:p>
            <a:pPr marL="457200" lvl="1" indent="0">
              <a:buNone/>
            </a:pPr>
            <a:endParaRPr lang="es-UY" sz="1400" u="sng" dirty="0"/>
          </a:p>
          <a:p>
            <a:pPr marL="457200" lvl="1" indent="0">
              <a:buNone/>
            </a:pPr>
            <a:r>
              <a:rPr lang="es-UY" sz="1400" dirty="0">
                <a:solidFill>
                  <a:srgbClr val="FF0000"/>
                </a:solidFill>
              </a:rPr>
              <a:t>Estricto</a:t>
            </a:r>
            <a:r>
              <a:rPr lang="es-UY" sz="1400" dirty="0"/>
              <a:t> – Reserva la cantidad de ancho de banda y nadie lo puede usar hasta que lo devuelva al router.</a:t>
            </a:r>
          </a:p>
          <a:p>
            <a:endParaRPr lang="es-UY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AFD746-C348-4701-8D6D-978C12996DF9}"/>
              </a:ext>
            </a:extLst>
          </p:cNvPr>
          <p:cNvCxnSpPr>
            <a:cxnSpLocks/>
          </p:cNvCxnSpPr>
          <p:nvPr/>
        </p:nvCxnSpPr>
        <p:spPr>
          <a:xfrm>
            <a:off x="4623816" y="3636264"/>
            <a:ext cx="1228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B8BA18-F599-4DA9-A4E1-22C43539AB82}"/>
              </a:ext>
            </a:extLst>
          </p:cNvPr>
          <p:cNvSpPr txBox="1"/>
          <p:nvPr/>
        </p:nvSpPr>
        <p:spPr>
          <a:xfrm>
            <a:off x="6076188" y="3067453"/>
            <a:ext cx="53812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Distingue </a:t>
            </a:r>
            <a:r>
              <a:rPr lang="es-AR" sz="1400" dirty="0"/>
              <a:t>según</a:t>
            </a:r>
            <a:r>
              <a:rPr lang="en-US" sz="1400" dirty="0"/>
              <a:t> </a:t>
            </a:r>
            <a:r>
              <a:rPr lang="es-AR" sz="1400" dirty="0"/>
              <a:t>tipos</a:t>
            </a:r>
            <a:r>
              <a:rPr lang="en-US" sz="1400" dirty="0"/>
              <a:t> de </a:t>
            </a:r>
            <a:r>
              <a:rPr lang="es-AR" sz="1400" dirty="0"/>
              <a:t>trafico</a:t>
            </a:r>
            <a:r>
              <a:rPr lang="en-US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Video Packet , Audio Packet , Web Packet , FTP.</a:t>
            </a:r>
          </a:p>
          <a:p>
            <a:r>
              <a:rPr lang="en-US" sz="1400" dirty="0"/>
              <a:t>Se pone el </a:t>
            </a:r>
            <a:r>
              <a:rPr lang="es-AR" sz="1400" dirty="0"/>
              <a:t>tipo</a:t>
            </a:r>
            <a:r>
              <a:rPr lang="en-US" sz="1400" dirty="0"/>
              <a:t> de </a:t>
            </a:r>
            <a:r>
              <a:rPr lang="es-AR" sz="1400" dirty="0"/>
              <a:t>trafico</a:t>
            </a:r>
            <a:r>
              <a:rPr lang="en-US" sz="1400" dirty="0"/>
              <a:t> </a:t>
            </a:r>
            <a:r>
              <a:rPr lang="es-AR" sz="1400" dirty="0"/>
              <a:t>en</a:t>
            </a:r>
            <a:r>
              <a:rPr lang="en-US" sz="1400" dirty="0"/>
              <a:t> </a:t>
            </a:r>
            <a:r>
              <a:rPr lang="es-AR" sz="1400" dirty="0"/>
              <a:t>diferentes</a:t>
            </a:r>
            <a:r>
              <a:rPr lang="en-US" sz="1400" dirty="0"/>
              <a:t> </a:t>
            </a:r>
            <a:r>
              <a:rPr lang="es-AR" sz="1400" dirty="0"/>
              <a:t>trafico</a:t>
            </a:r>
            <a:r>
              <a:rPr lang="en-US" sz="1400" dirty="0"/>
              <a:t> de </a:t>
            </a:r>
            <a:r>
              <a:rPr lang="es-AR" sz="1400" dirty="0"/>
              <a:t>clases</a:t>
            </a:r>
            <a:r>
              <a:rPr lang="en-US" sz="1400" dirty="0"/>
              <a:t>.</a:t>
            </a:r>
          </a:p>
          <a:p>
            <a:r>
              <a:rPr lang="en-US" sz="1400" dirty="0"/>
              <a:t>Es </a:t>
            </a:r>
            <a:r>
              <a:rPr lang="es-AR" sz="1400" dirty="0">
                <a:solidFill>
                  <a:srgbClr val="0070C0"/>
                </a:solidFill>
              </a:rPr>
              <a:t>menos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s-AR" sz="1400" dirty="0">
                <a:solidFill>
                  <a:srgbClr val="0070C0"/>
                </a:solidFill>
              </a:rPr>
              <a:t>Estricto</a:t>
            </a:r>
            <a:r>
              <a:rPr lang="en-US" sz="1400" dirty="0">
                <a:solidFill>
                  <a:srgbClr val="0070C0"/>
                </a:solidFill>
              </a:rPr>
              <a:t>  </a:t>
            </a:r>
            <a:r>
              <a:rPr lang="en-US" sz="1400" dirty="0"/>
              <a:t>-  Cisco </a:t>
            </a:r>
            <a:r>
              <a:rPr lang="es-AR" sz="1400" dirty="0"/>
              <a:t>Recomienda</a:t>
            </a:r>
            <a:r>
              <a:rPr lang="en-US" sz="1400" dirty="0"/>
              <a:t> hasta 11 </a:t>
            </a:r>
            <a:r>
              <a:rPr lang="es-AR" sz="1400" dirty="0"/>
              <a:t>tipos</a:t>
            </a:r>
            <a:r>
              <a:rPr lang="en-US" sz="1400" dirty="0"/>
              <a:t> de </a:t>
            </a:r>
            <a:r>
              <a:rPr lang="es-AR" sz="1400" dirty="0"/>
              <a:t>clases</a:t>
            </a:r>
            <a:r>
              <a:rPr lang="en-US" sz="1400" dirty="0"/>
              <a:t>.</a:t>
            </a:r>
          </a:p>
          <a:p>
            <a:endParaRPr lang="es-UY" sz="14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0ACE51-BA2E-4E07-B20F-DF955C8C9F9B}"/>
              </a:ext>
            </a:extLst>
          </p:cNvPr>
          <p:cNvCxnSpPr>
            <a:cxnSpLocks/>
          </p:cNvCxnSpPr>
          <p:nvPr/>
        </p:nvCxnSpPr>
        <p:spPr>
          <a:xfrm>
            <a:off x="3616452" y="2405552"/>
            <a:ext cx="1007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B6DFCF-000F-4744-B78D-251F00E1973E}"/>
              </a:ext>
            </a:extLst>
          </p:cNvPr>
          <p:cNvSpPr txBox="1"/>
          <p:nvPr/>
        </p:nvSpPr>
        <p:spPr>
          <a:xfrm>
            <a:off x="4685031" y="2210590"/>
            <a:ext cx="1657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 </a:t>
            </a:r>
            <a:r>
              <a:rPr lang="es-AR" sz="1400" dirty="0"/>
              <a:t>prioriza</a:t>
            </a:r>
            <a:r>
              <a:rPr lang="en-US" sz="1400" dirty="0"/>
              <a:t>. FIFO</a:t>
            </a:r>
          </a:p>
          <a:p>
            <a:endParaRPr lang="es-UY" sz="1400" dirty="0"/>
          </a:p>
        </p:txBody>
      </p:sp>
    </p:spTree>
    <p:extLst>
      <p:ext uri="{BB962C8B-B14F-4D97-AF65-F5344CB8AC3E}">
        <p14:creationId xmlns:p14="http://schemas.microsoft.com/office/powerpoint/2010/main" val="379444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UY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Mecanismos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QoS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05375-F88B-4014-9748-BAA6B2B24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98" y="492573"/>
            <a:ext cx="4381192" cy="58807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9047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UY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Mecanismos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QoS 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s-UY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Clasificación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s-UY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Marcado</a:t>
            </a:r>
          </a:p>
        </p:txBody>
      </p:sp>
      <p:pic>
        <p:nvPicPr>
          <p:cNvPr id="7" name="Picture 4" descr="Boarding Pass First Class stock vector. Illustration of time - 39250946">
            <a:extLst>
              <a:ext uri="{FF2B5EF4-FFF2-40B4-BE49-F238E27FC236}">
                <a16:creationId xmlns:a16="http://schemas.microsoft.com/office/drawing/2014/main" id="{13040238-D365-4D41-92E6-4BDF777A8F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86"/>
          <a:stretch/>
        </p:blipFill>
        <p:spPr bwMode="auto">
          <a:xfrm>
            <a:off x="5330318" y="742951"/>
            <a:ext cx="6023301" cy="237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69E4DF-2CA5-4630-93F3-68CFA0BD44EE}"/>
              </a:ext>
            </a:extLst>
          </p:cNvPr>
          <p:cNvSpPr txBox="1"/>
          <p:nvPr/>
        </p:nvSpPr>
        <p:spPr>
          <a:xfrm>
            <a:off x="5425749" y="3785616"/>
            <a:ext cx="6023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Identificar un paquete como perteneciente a cierta categoría de trafico y luego alterar bits en el encabezado del paquete para identificar su nivel de prioridad</a:t>
            </a:r>
          </a:p>
        </p:txBody>
      </p:sp>
    </p:spTree>
    <p:extLst>
      <p:ext uri="{BB962C8B-B14F-4D97-AF65-F5344CB8AC3E}">
        <p14:creationId xmlns:p14="http://schemas.microsoft.com/office/powerpoint/2010/main" val="801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s-UY" dirty="0"/>
              <a:t>Mecanismos</a:t>
            </a:r>
            <a:r>
              <a:rPr lang="en-US" dirty="0"/>
              <a:t> QoS – </a:t>
            </a:r>
            <a:r>
              <a:rPr lang="es-UY" dirty="0"/>
              <a:t>Clasificación</a:t>
            </a:r>
            <a:r>
              <a:rPr lang="en-US" dirty="0"/>
              <a:t> y </a:t>
            </a:r>
            <a:r>
              <a:rPr lang="es-UY" dirty="0"/>
              <a:t>Marcado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0B419-B90C-4FCD-B7A8-461C0737C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581489"/>
            <a:ext cx="10168128" cy="4397969"/>
          </a:xfrm>
        </p:spPr>
        <p:txBody>
          <a:bodyPr>
            <a:normAutofit/>
          </a:bodyPr>
          <a:lstStyle/>
          <a:p>
            <a:pPr lvl="1"/>
            <a:endParaRPr lang="es-UY" sz="1800" dirty="0"/>
          </a:p>
          <a:p>
            <a:pPr marL="457200" lvl="1" indent="0">
              <a:buNone/>
            </a:pPr>
            <a:endParaRPr lang="es-UY" sz="1800" dirty="0"/>
          </a:p>
          <a:p>
            <a:pPr lvl="2"/>
            <a:endParaRPr lang="es-UY" sz="1800" dirty="0"/>
          </a:p>
          <a:p>
            <a:pPr lvl="1"/>
            <a:endParaRPr lang="en-US" sz="2200" dirty="0"/>
          </a:p>
          <a:p>
            <a:pPr lvl="2"/>
            <a:endParaRPr lang="es-UY" sz="2200" dirty="0"/>
          </a:p>
        </p:txBody>
      </p:sp>
      <p:pic>
        <p:nvPicPr>
          <p:cNvPr id="1028" name="Picture 4" descr="Boarding Pass First Class stock vector. Illustration of time - 39250946">
            <a:extLst>
              <a:ext uri="{FF2B5EF4-FFF2-40B4-BE49-F238E27FC236}">
                <a16:creationId xmlns:a16="http://schemas.microsoft.com/office/drawing/2014/main" id="{9C3A3E8E-A2B3-45F7-A093-8917E4646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86"/>
          <a:stretch/>
        </p:blipFill>
        <p:spPr bwMode="auto">
          <a:xfrm>
            <a:off x="1115567" y="1766906"/>
            <a:ext cx="4638617" cy="182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laya Air Business Class Boarding Pass - LABEL by kingoftheskies - Gallery  - Airline Empires">
            <a:extLst>
              <a:ext uri="{FF2B5EF4-FFF2-40B4-BE49-F238E27FC236}">
                <a16:creationId xmlns:a16="http://schemas.microsoft.com/office/drawing/2014/main" id="{327BC3AF-E45B-43A3-B92C-BCF373CCEE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2417" r="6167" b="2584"/>
          <a:stretch/>
        </p:blipFill>
        <p:spPr bwMode="auto">
          <a:xfrm>
            <a:off x="6346377" y="1706262"/>
            <a:ext cx="4531360" cy="194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7B5032-8D96-45DA-B575-8F4C122536A7}"/>
              </a:ext>
            </a:extLst>
          </p:cNvPr>
          <p:cNvSpPr txBox="1"/>
          <p:nvPr/>
        </p:nvSpPr>
        <p:spPr>
          <a:xfrm>
            <a:off x="1209040" y="3780473"/>
            <a:ext cx="100746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Ejemplo</a:t>
            </a:r>
            <a:r>
              <a:rPr lang="en-US" dirty="0"/>
              <a:t>: </a:t>
            </a:r>
            <a:r>
              <a:rPr lang="es-AR" dirty="0"/>
              <a:t>Aerolínea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s-AR" dirty="0"/>
              <a:t>nivel</a:t>
            </a:r>
            <a:r>
              <a:rPr lang="en-US" dirty="0"/>
              <a:t> de </a:t>
            </a:r>
            <a:r>
              <a:rPr lang="es-AR" dirty="0"/>
              <a:t>datos</a:t>
            </a:r>
            <a:r>
              <a:rPr lang="en-US" dirty="0"/>
              <a:t> , Podemos </a:t>
            </a:r>
            <a:r>
              <a:rPr lang="es-AR" dirty="0"/>
              <a:t>clasificarlos</a:t>
            </a:r>
            <a:r>
              <a:rPr lang="en-US" dirty="0"/>
              <a:t> </a:t>
            </a:r>
            <a:r>
              <a:rPr lang="es-AR" dirty="0"/>
              <a:t>en</a:t>
            </a:r>
            <a:r>
              <a:rPr lang="en-US" dirty="0"/>
              <a:t>  </a:t>
            </a:r>
            <a:r>
              <a:rPr lang="es-AR" dirty="0"/>
              <a:t>distintas</a:t>
            </a:r>
            <a:r>
              <a:rPr lang="en-US" dirty="0"/>
              <a:t> </a:t>
            </a:r>
            <a:r>
              <a:rPr lang="es-AR" dirty="0"/>
              <a:t>clases</a:t>
            </a:r>
            <a:r>
              <a:rPr lang="en-US" dirty="0"/>
              <a:t> (</a:t>
            </a:r>
            <a:r>
              <a:rPr lang="en-US" dirty="0">
                <a:solidFill>
                  <a:srgbClr val="0070C0"/>
                </a:solidFill>
              </a:rPr>
              <a:t>class maps</a:t>
            </a:r>
            <a:r>
              <a:rPr lang="en-US" dirty="0"/>
              <a:t>) y </a:t>
            </a:r>
            <a:r>
              <a:rPr lang="es-AR" dirty="0"/>
              <a:t>darle</a:t>
            </a:r>
            <a:r>
              <a:rPr lang="en-US" dirty="0"/>
              <a:t> un </a:t>
            </a:r>
            <a:r>
              <a:rPr lang="es-AR" dirty="0"/>
              <a:t>marcado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 idea es </a:t>
            </a:r>
            <a:r>
              <a:rPr lang="es-AR" dirty="0"/>
              <a:t>marcar</a:t>
            </a:r>
            <a:r>
              <a:rPr lang="en-US" dirty="0"/>
              <a:t> el </a:t>
            </a:r>
            <a:r>
              <a:rPr lang="es-AR" dirty="0"/>
              <a:t>tráfico</a:t>
            </a:r>
            <a:r>
              <a:rPr lang="en-US" dirty="0"/>
              <a:t> lo mas </a:t>
            </a:r>
            <a:r>
              <a:rPr lang="es-AR" dirty="0"/>
              <a:t>temprano</a:t>
            </a:r>
            <a:r>
              <a:rPr lang="en-US" dirty="0"/>
              <a:t> </a:t>
            </a:r>
            <a:r>
              <a:rPr lang="es-AR" dirty="0"/>
              <a:t>posible</a:t>
            </a:r>
            <a:r>
              <a:rPr lang="en-US" dirty="0"/>
              <a:t> y a sea a </a:t>
            </a:r>
            <a:r>
              <a:rPr lang="es-AR" dirty="0"/>
              <a:t>nivel</a:t>
            </a:r>
            <a:r>
              <a:rPr lang="en-US" dirty="0"/>
              <a:t> del Switch o Router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 le da una </a:t>
            </a:r>
            <a:r>
              <a:rPr lang="es-AR" dirty="0"/>
              <a:t>marca</a:t>
            </a:r>
            <a:r>
              <a:rPr lang="en-US" dirty="0"/>
              <a:t> al </a:t>
            </a:r>
            <a:r>
              <a:rPr lang="es-AR" dirty="0"/>
              <a:t>alterar</a:t>
            </a:r>
            <a:r>
              <a:rPr lang="en-US" dirty="0"/>
              <a:t> los bits </a:t>
            </a:r>
            <a:r>
              <a:rPr lang="es-AR" dirty="0"/>
              <a:t>en</a:t>
            </a:r>
            <a:r>
              <a:rPr lang="en-US" dirty="0"/>
              <a:t> el </a:t>
            </a:r>
            <a:r>
              <a:rPr lang="es-AR" dirty="0"/>
              <a:t>encabezado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Luego</a:t>
            </a:r>
            <a:r>
              <a:rPr lang="en-US" dirty="0"/>
              <a:t> , el </a:t>
            </a:r>
            <a:r>
              <a:rPr lang="es-AR" dirty="0"/>
              <a:t>siguiente</a:t>
            </a:r>
            <a:r>
              <a:rPr lang="en-US" dirty="0"/>
              <a:t> switch o router , </a:t>
            </a:r>
            <a:r>
              <a:rPr lang="es-AR" dirty="0"/>
              <a:t>puede</a:t>
            </a:r>
            <a:r>
              <a:rPr lang="en-US" dirty="0"/>
              <a:t> </a:t>
            </a:r>
            <a:r>
              <a:rPr lang="es-AR" dirty="0"/>
              <a:t>tomar</a:t>
            </a:r>
            <a:r>
              <a:rPr lang="en-US" dirty="0"/>
              <a:t> una decision </a:t>
            </a:r>
            <a:r>
              <a:rPr lang="es-AR" dirty="0"/>
              <a:t>rápidamente</a:t>
            </a:r>
            <a:r>
              <a:rPr lang="en-US" dirty="0"/>
              <a:t> </a:t>
            </a:r>
            <a:r>
              <a:rPr lang="es-AR" dirty="0"/>
              <a:t>eficientemente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 </a:t>
            </a:r>
            <a:r>
              <a:rPr lang="es-AR" dirty="0"/>
              <a:t>esto</a:t>
            </a:r>
            <a:r>
              <a:rPr lang="en-US" dirty="0"/>
              <a:t> se </a:t>
            </a:r>
            <a:r>
              <a:rPr lang="es-AR" dirty="0"/>
              <a:t>usa</a:t>
            </a:r>
            <a:r>
              <a:rPr lang="en-US" dirty="0"/>
              <a:t> un ACL (Access List)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dirty="0"/>
              <a:t>InBar</a:t>
            </a:r>
            <a:r>
              <a:rPr lang="en-US" dirty="0"/>
              <a:t>  ( Network based Application Recognition )</a:t>
            </a:r>
          </a:p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212651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CEEB89-854D-457A-B4A6-5649C4FAE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71536" y="311449"/>
            <a:ext cx="2402520" cy="4414153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4FA0706-9AEA-4EF7-B1D0-63154D145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721" y="311449"/>
            <a:ext cx="2414180" cy="4435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UY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Mecanismo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QoS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s-UY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Encolado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C77451-7374-4BA8-9AE8-BE3D46795036}"/>
              </a:ext>
            </a:extLst>
          </p:cNvPr>
          <p:cNvSpPr txBox="1"/>
          <p:nvPr/>
        </p:nvSpPr>
        <p:spPr>
          <a:xfrm>
            <a:off x="5393763" y="5243810"/>
            <a:ext cx="6023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Determina como los paquetes son almacenados y transmitidos desde una queue de un router o switch , cuando se esta experimentando una congestión en la red.</a:t>
            </a:r>
          </a:p>
        </p:txBody>
      </p:sp>
    </p:spTree>
    <p:extLst>
      <p:ext uri="{BB962C8B-B14F-4D97-AF65-F5344CB8AC3E}">
        <p14:creationId xmlns:p14="http://schemas.microsoft.com/office/powerpoint/2010/main" val="1349544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Call Leg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5B5CBA8-0822-44A6-BFB6-F9F3E5F40C78}"/>
              </a:ext>
            </a:extLst>
          </p:cNvPr>
          <p:cNvSpPr txBox="1"/>
          <p:nvPr/>
        </p:nvSpPr>
        <p:spPr>
          <a:xfrm>
            <a:off x="643469" y="1782981"/>
            <a:ext cx="4603940" cy="43939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lvl="1" indent="-228600">
              <a:lnSpc>
                <a:spcPct val="90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s-UY" sz="2000" dirty="0"/>
              <a:t>Un call leg es </a:t>
            </a:r>
            <a:r>
              <a:rPr lang="en-US" altLang="es-UY" sz="2000" dirty="0" err="1"/>
              <a:t>una</a:t>
            </a:r>
            <a:r>
              <a:rPr lang="en-US" altLang="es-UY" sz="2000" dirty="0"/>
              <a:t> </a:t>
            </a:r>
            <a:r>
              <a:rPr lang="en-US" altLang="es-UY" sz="2000" b="1" dirty="0"/>
              <a:t>conexion </a:t>
            </a:r>
            <a:r>
              <a:rPr lang="en-US" altLang="es-UY" sz="2000" b="1" dirty="0" err="1"/>
              <a:t>logica</a:t>
            </a:r>
            <a:r>
              <a:rPr lang="en-US" altLang="es-UY" sz="2000" b="1" dirty="0"/>
              <a:t> </a:t>
            </a:r>
            <a:r>
              <a:rPr lang="en-US" altLang="es-UY" sz="2000" dirty="0"/>
              <a:t>entre </a:t>
            </a:r>
          </a:p>
          <a:p>
            <a:pPr lvl="2" indent="-228600">
              <a:lnSpc>
                <a:spcPct val="90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s-UY" sz="2000" dirty="0"/>
              <a:t>2 Gateway/routers </a:t>
            </a:r>
          </a:p>
          <a:p>
            <a:pPr lvl="2" indent="-228600">
              <a:lnSpc>
                <a:spcPct val="90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s-UY" sz="2000" dirty="0"/>
              <a:t>Entre un gateway/router y un endpoint </a:t>
            </a:r>
            <a:r>
              <a:rPr lang="en-US" altLang="es-UY" sz="2000" dirty="0" err="1"/>
              <a:t>Telefonico</a:t>
            </a:r>
            <a:r>
              <a:rPr lang="en-US" altLang="es-UY" sz="2000" dirty="0"/>
              <a:t>.</a:t>
            </a:r>
          </a:p>
          <a:p>
            <a:pPr marL="685800" lvl="2">
              <a:lnSpc>
                <a:spcPct val="90000"/>
              </a:lnSpc>
              <a:spcBef>
                <a:spcPct val="35000"/>
              </a:spcBef>
              <a:buClr>
                <a:schemeClr val="accent1"/>
              </a:buClr>
            </a:pPr>
            <a:endParaRPr lang="en-US" altLang="es-UY" sz="2000" u="sng" dirty="0"/>
          </a:p>
          <a:p>
            <a:pPr lvl="1" indent="-228600">
              <a:lnSpc>
                <a:spcPct val="90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s-UY" sz="2000" dirty="0"/>
              <a:t>Una </a:t>
            </a:r>
            <a:r>
              <a:rPr lang="en-US" altLang="es-UY" sz="2000" dirty="0" err="1"/>
              <a:t>llamada</a:t>
            </a:r>
            <a:r>
              <a:rPr lang="en-US" altLang="es-UY" sz="2000" dirty="0"/>
              <a:t>, es </a:t>
            </a:r>
            <a:r>
              <a:rPr lang="en-US" altLang="es-UY" sz="2000" dirty="0" err="1"/>
              <a:t>segmentada</a:t>
            </a:r>
            <a:r>
              <a:rPr lang="en-US" altLang="es-UY" sz="2000" dirty="0"/>
              <a:t> dentro de un </a:t>
            </a:r>
            <a:r>
              <a:rPr lang="en-US" altLang="es-UY" sz="2000" b="1" dirty="0"/>
              <a:t>call leg,</a:t>
            </a:r>
            <a:r>
              <a:rPr lang="en-US" altLang="es-UY" sz="2000" dirty="0"/>
              <a:t> con un </a:t>
            </a:r>
            <a:r>
              <a:rPr lang="en-US" altLang="es-UY" sz="2000" b="1" dirty="0" err="1"/>
              <a:t>dialpeer</a:t>
            </a:r>
            <a:r>
              <a:rPr lang="en-US" altLang="es-UY" sz="2000" b="1" dirty="0"/>
              <a:t> </a:t>
            </a:r>
            <a:r>
              <a:rPr lang="en-US" altLang="es-UY" sz="2000" b="1" dirty="0" err="1"/>
              <a:t>asociado</a:t>
            </a:r>
            <a:r>
              <a:rPr lang="en-US" altLang="es-UY" sz="2000" dirty="0"/>
              <a:t> con </a:t>
            </a:r>
            <a:r>
              <a:rPr lang="en-US" altLang="es-UY" sz="2000" dirty="0" err="1"/>
              <a:t>cada</a:t>
            </a:r>
            <a:r>
              <a:rPr lang="en-US" altLang="es-UY" sz="2000" dirty="0"/>
              <a:t> call leg.</a:t>
            </a:r>
          </a:p>
          <a:p>
            <a:pPr marL="685800" lvl="2">
              <a:lnSpc>
                <a:spcPct val="90000"/>
              </a:lnSpc>
              <a:spcBef>
                <a:spcPct val="35000"/>
              </a:spcBef>
              <a:buClr>
                <a:schemeClr val="accent1"/>
              </a:buClr>
            </a:pPr>
            <a:endParaRPr lang="en-US" altLang="es-UY" sz="2000" dirty="0"/>
          </a:p>
          <a:p>
            <a:pPr lvl="1" indent="-228600">
              <a:lnSpc>
                <a:spcPct val="90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s-UY" sz="2000" dirty="0"/>
              <a:t>En </a:t>
            </a:r>
            <a:r>
              <a:rPr lang="en-US" altLang="es-UY" sz="2000" dirty="0" err="1"/>
              <a:t>este</a:t>
            </a:r>
            <a:r>
              <a:rPr lang="en-US" altLang="es-UY" sz="2000" dirty="0"/>
              <a:t> </a:t>
            </a:r>
            <a:r>
              <a:rPr lang="en-US" altLang="es-UY" sz="2000" dirty="0" err="1"/>
              <a:t>caso</a:t>
            </a:r>
            <a:r>
              <a:rPr lang="en-US" altLang="es-UY" sz="2000" dirty="0"/>
              <a:t> un </a:t>
            </a:r>
            <a:r>
              <a:rPr lang="en-US" altLang="es-UY" sz="2000" dirty="0" err="1"/>
              <a:t>llamado</a:t>
            </a:r>
            <a:r>
              <a:rPr lang="en-US" altLang="es-UY" sz="2000" dirty="0"/>
              <a:t> end-to-end </a:t>
            </a:r>
            <a:r>
              <a:rPr lang="en-US" altLang="es-UY" sz="2000" dirty="0" err="1"/>
              <a:t>consta</a:t>
            </a:r>
            <a:r>
              <a:rPr lang="en-US" altLang="es-UY" sz="2000" dirty="0"/>
              <a:t> de 4 call legs: </a:t>
            </a:r>
          </a:p>
          <a:p>
            <a:pPr lvl="2" indent="-228600">
              <a:lnSpc>
                <a:spcPct val="90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s-UY" sz="2000" dirty="0"/>
              <a:t>2 para </a:t>
            </a:r>
            <a:r>
              <a:rPr lang="en-US" altLang="es-UY" sz="2000" dirty="0" err="1"/>
              <a:t>el</a:t>
            </a:r>
            <a:r>
              <a:rPr lang="en-US" altLang="es-UY" sz="2000" dirty="0"/>
              <a:t> router de </a:t>
            </a:r>
            <a:r>
              <a:rPr lang="en-US" altLang="es-UY" sz="2000" dirty="0" err="1"/>
              <a:t>voz</a:t>
            </a:r>
            <a:r>
              <a:rPr lang="en-US" altLang="es-UY" sz="2000" dirty="0"/>
              <a:t> </a:t>
            </a:r>
            <a:r>
              <a:rPr lang="en-US" altLang="es-UY" sz="2000" dirty="0" err="1"/>
              <a:t>originador</a:t>
            </a:r>
            <a:r>
              <a:rPr lang="en-US" altLang="es-UY" sz="2000" dirty="0"/>
              <a:t>.</a:t>
            </a:r>
          </a:p>
          <a:p>
            <a:pPr lvl="2" indent="-228600">
              <a:lnSpc>
                <a:spcPct val="90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s-UY" sz="2000" dirty="0"/>
              <a:t>2 para </a:t>
            </a:r>
            <a:r>
              <a:rPr lang="en-US" altLang="es-UY" sz="2000" dirty="0" err="1"/>
              <a:t>el</a:t>
            </a:r>
            <a:r>
              <a:rPr lang="en-US" altLang="es-UY" sz="2000" dirty="0"/>
              <a:t> router </a:t>
            </a:r>
            <a:r>
              <a:rPr lang="en-US" altLang="es-UY" sz="2000" dirty="0" err="1"/>
              <a:t>destino</a:t>
            </a:r>
            <a:r>
              <a:rPr lang="en-US" altLang="es-UY" sz="2000" dirty="0"/>
              <a:t>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1" descr="Machine generated alternative text:&#10;xl 101 &#10;call Leg 1 &#10;Call Leg2 &#10;10.1.1.1/24 &#10;Call Leg 3 &#10;10.1.12'24 &#10;' call Leg 4 &#10;x2510 &#10;CME_A &#10;IP WAN &#10;ROUTER_B ">
            <a:extLst>
              <a:ext uri="{FF2B5EF4-FFF2-40B4-BE49-F238E27FC236}">
                <a16:creationId xmlns:a16="http://schemas.microsoft.com/office/drawing/2014/main" id="{53B1403E-E12C-4226-A9F5-982CDB793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7973" y="2908172"/>
            <a:ext cx="6709782" cy="166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35891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s-UY" dirty="0"/>
              <a:t>QoS - Encolado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0B419-B90C-4FCD-B7A8-461C0737C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581489"/>
            <a:ext cx="11402568" cy="4397969"/>
          </a:xfrm>
        </p:spPr>
        <p:txBody>
          <a:bodyPr>
            <a:normAutofit/>
          </a:bodyPr>
          <a:lstStyle/>
          <a:p>
            <a:pPr lvl="1"/>
            <a:endParaRPr lang="es-UY" sz="1800" dirty="0"/>
          </a:p>
          <a:p>
            <a:pPr marL="457200" lvl="1" indent="0">
              <a:buNone/>
            </a:pPr>
            <a:r>
              <a:rPr lang="es-UY" sz="1800" dirty="0"/>
              <a:t> </a:t>
            </a:r>
          </a:p>
          <a:p>
            <a:pPr marL="914400" lvl="2" indent="0">
              <a:buNone/>
            </a:pPr>
            <a:endParaRPr lang="es-UY" sz="1800" dirty="0"/>
          </a:p>
          <a:p>
            <a:pPr lvl="1"/>
            <a:r>
              <a:rPr lang="en-US" sz="2200" dirty="0"/>
              <a:t>Speed Mismatch </a:t>
            </a:r>
          </a:p>
          <a:p>
            <a:pPr lvl="2"/>
            <a:r>
              <a:rPr lang="en-US" sz="1800" dirty="0"/>
              <a:t>Lo pone un una area de Buffer</a:t>
            </a:r>
          </a:p>
          <a:p>
            <a:pPr lvl="2"/>
            <a:r>
              <a:rPr lang="en-US" sz="1800" dirty="0"/>
              <a:t>Si el Buffer </a:t>
            </a:r>
            <a:r>
              <a:rPr lang="es-UY" sz="1800" dirty="0"/>
              <a:t>fuera</a:t>
            </a:r>
            <a:r>
              <a:rPr lang="en-US" sz="1800" dirty="0"/>
              <a:t> una unica gran “area¨  - la salida </a:t>
            </a:r>
            <a:r>
              <a:rPr lang="es-UY" sz="1800" dirty="0"/>
              <a:t>sería</a:t>
            </a:r>
            <a:r>
              <a:rPr lang="en-US" sz="1800" dirty="0"/>
              <a:t> FIFO</a:t>
            </a:r>
          </a:p>
          <a:p>
            <a:pPr lvl="2"/>
            <a:endParaRPr lang="es-UY" sz="1800" dirty="0"/>
          </a:p>
          <a:p>
            <a:pPr lvl="2"/>
            <a:r>
              <a:rPr lang="es-UY" sz="1800" dirty="0"/>
              <a:t>Si enviamos muchos paquetes a la cola , puede empezar a dropearlos porque el buffer esta repleto</a:t>
            </a:r>
          </a:p>
          <a:p>
            <a:pPr lvl="2"/>
            <a:endParaRPr lang="es-UY" sz="1800" dirty="0"/>
          </a:p>
          <a:p>
            <a:pPr lvl="2"/>
            <a:r>
              <a:rPr lang="es-UY" sz="1800" dirty="0"/>
              <a:t>¿Cómo asignamos el trafico para que caiga en el “balde” correcto</a:t>
            </a:r>
          </a:p>
        </p:txBody>
      </p:sp>
      <p:pic>
        <p:nvPicPr>
          <p:cNvPr id="5" name="Picture 4" descr="Router de servicios integrados (ISR) Cisco de la serie 2921 - Cisco">
            <a:extLst>
              <a:ext uri="{FF2B5EF4-FFF2-40B4-BE49-F238E27FC236}">
                <a16:creationId xmlns:a16="http://schemas.microsoft.com/office/drawing/2014/main" id="{9F99BB5A-AC2F-4DA5-BF24-D2313B9A0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4" b="89844" l="508" r="95431">
                        <a14:foregroundMark x1="6601" y1="40925" x2="10914" y2="53125"/>
                        <a14:foregroundMark x1="10914" y1="53125" x2="11039" y2="72311"/>
                        <a14:foregroundMark x1="3150" y1="63281" x2="2717" y2="61719"/>
                        <a14:foregroundMark x1="7899" y1="80402" x2="3150" y2="63281"/>
                        <a14:foregroundMark x1="89895" y1="14857" x2="96554" y2="33778"/>
                        <a14:foregroundMark x1="85536" y1="84388" x2="82741" y2="85156"/>
                        <a14:foregroundMark x1="82741" y1="85156" x2="81980" y2="45313"/>
                        <a14:foregroundMark x1="81980" y1="45313" x2="85146" y2="24490"/>
                        <a14:foregroundMark x1="92386" y1="16406" x2="93602" y2="35131"/>
                        <a14:backgroundMark x1="7360" y1="82813" x2="11675" y2="84375"/>
                        <a14:backgroundMark x1="11168" y1="88281" x2="11929" y2="93750"/>
                        <a14:backgroundMark x1="96954" y1="33594" x2="98477" y2="64844"/>
                        <a14:backgroundMark x1="97462" y1="62500" x2="88071" y2="90625"/>
                        <a14:backgroundMark x1="88071" y1="90625" x2="87817" y2="90625"/>
                        <a14:backgroundMark x1="85787" y1="13281" x2="89848" y2="13281"/>
                        <a14:backgroundMark x1="89340" y1="13281" x2="90102" y2="14063"/>
                        <a14:backgroundMark x1="3299" y1="29688" x2="2284" y2="30469"/>
                        <a14:backgroundMark x1="2284" y1="33594" x2="2284" y2="61719"/>
                        <a14:backgroundMark x1="508" y1="27344" x2="1523" y2="44531"/>
                        <a14:backgroundMark x1="11675" y1="87500" x2="11675" y2="87500"/>
                        <a14:backgroundMark x1="10914" y1="88281" x2="10914" y2="88281"/>
                        <a14:backgroundMark x1="11168" y1="85938" x2="11168" y2="85938"/>
                        <a14:backgroundMark x1="11168" y1="90625" x2="11168" y2="90625"/>
                        <a14:backgroundMark x1="11168" y1="87500" x2="11168" y2="87500"/>
                        <a14:backgroundMark x1="11168" y1="89844" x2="11168" y2="89844"/>
                        <a14:backgroundMark x1="10660" y1="86719" x2="11168" y2="91406"/>
                        <a14:backgroundMark x1="2792" y1="63281" x2="2792" y2="63281"/>
                        <a14:backgroundMark x1="2538" y1="61719" x2="2538" y2="6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021" y="1659198"/>
            <a:ext cx="2499611" cy="91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7970AC-193F-4FBB-AAEB-799B12154B67}"/>
              </a:ext>
            </a:extLst>
          </p:cNvPr>
          <p:cNvCxnSpPr/>
          <p:nvPr/>
        </p:nvCxnSpPr>
        <p:spPr>
          <a:xfrm>
            <a:off x="1691148" y="2153265"/>
            <a:ext cx="186812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005A39-F54B-47A3-B1C3-572799F2C797}"/>
              </a:ext>
            </a:extLst>
          </p:cNvPr>
          <p:cNvCxnSpPr/>
          <p:nvPr/>
        </p:nvCxnSpPr>
        <p:spPr>
          <a:xfrm>
            <a:off x="6199632" y="2117205"/>
            <a:ext cx="186812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C99E63-53C8-4337-8EEF-98A0872654E6}"/>
              </a:ext>
            </a:extLst>
          </p:cNvPr>
          <p:cNvSpPr txBox="1"/>
          <p:nvPr/>
        </p:nvSpPr>
        <p:spPr>
          <a:xfrm>
            <a:off x="2298314" y="1738730"/>
            <a:ext cx="65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1GB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E31237-9650-4A9E-A15D-7512FACCA668}"/>
              </a:ext>
            </a:extLst>
          </p:cNvPr>
          <p:cNvSpPr txBox="1"/>
          <p:nvPr/>
        </p:nvSpPr>
        <p:spPr>
          <a:xfrm>
            <a:off x="6464041" y="1703536"/>
            <a:ext cx="96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10 MEG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24DDE188-A700-4056-8D3F-54A0AB237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866" y="4937657"/>
            <a:ext cx="816310" cy="1499808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6BDD7E29-BD6F-4BD8-8658-608E2E5F7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492" y="4937657"/>
            <a:ext cx="816310" cy="1499808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29B1FA4E-CB60-498C-8E49-C3E458A71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982" y="4937657"/>
            <a:ext cx="816310" cy="14998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D22956B-97DB-447C-9511-44EA4AF46E41}"/>
              </a:ext>
            </a:extLst>
          </p:cNvPr>
          <p:cNvSpPr/>
          <p:nvPr/>
        </p:nvSpPr>
        <p:spPr>
          <a:xfrm>
            <a:off x="8544246" y="5319043"/>
            <a:ext cx="31297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 MARCA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828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s-UY" dirty="0"/>
              <a:t>QoS - Encolado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0858FE-9894-463A-B5FF-02A0F6D49EDD}"/>
              </a:ext>
            </a:extLst>
          </p:cNvPr>
          <p:cNvSpPr txBox="1"/>
          <p:nvPr/>
        </p:nvSpPr>
        <p:spPr>
          <a:xfrm>
            <a:off x="1063752" y="1177756"/>
            <a:ext cx="1112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¿Cómo Se Marca?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13DC7-D070-422A-9BC7-055D39144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568" y="1629103"/>
            <a:ext cx="9244169" cy="1397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6032A4-09D8-44D3-8A1F-15CF69CAF35C}"/>
              </a:ext>
            </a:extLst>
          </p:cNvPr>
          <p:cNvSpPr txBox="1"/>
          <p:nvPr/>
        </p:nvSpPr>
        <p:spPr>
          <a:xfrm>
            <a:off x="1115568" y="3648919"/>
            <a:ext cx="5056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DSCP – Marking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rgbClr val="FF0000"/>
                </a:solidFill>
              </a:rPr>
              <a:t>Differenciated Services Code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Voice = 46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De esta forma puedo estar dropeando paquetes de Best Effort per no de Voice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095D8D-7240-4E99-A1EA-10889C251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565" y="3026847"/>
            <a:ext cx="3408172" cy="21650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82040F-BB2D-4108-8B98-4E4166DA73A9}"/>
              </a:ext>
            </a:extLst>
          </p:cNvPr>
          <p:cNvSpPr txBox="1"/>
          <p:nvPr/>
        </p:nvSpPr>
        <p:spPr>
          <a:xfrm>
            <a:off x="1837944" y="5833872"/>
            <a:ext cx="8970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4000" dirty="0">
                <a:solidFill>
                  <a:srgbClr val="FF0000"/>
                </a:solidFill>
              </a:rPr>
              <a:t>QUEUE SEPARATION</a:t>
            </a:r>
          </a:p>
        </p:txBody>
      </p:sp>
    </p:spTree>
    <p:extLst>
      <p:ext uri="{BB962C8B-B14F-4D97-AF65-F5344CB8AC3E}">
        <p14:creationId xmlns:p14="http://schemas.microsoft.com/office/powerpoint/2010/main" val="51999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QoS Mechanisms  - </a:t>
            </a:r>
            <a:r>
              <a:rPr lang="es-UY" dirty="0"/>
              <a:t>Mecanismos</a:t>
            </a:r>
            <a:r>
              <a:rPr lang="en-US" dirty="0"/>
              <a:t> </a:t>
            </a:r>
            <a:r>
              <a:rPr lang="es-UY" dirty="0"/>
              <a:t>Encolados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90A925-B599-4CA6-907A-5CF62DE7C070}"/>
              </a:ext>
            </a:extLst>
          </p:cNvPr>
          <p:cNvSpPr txBox="1"/>
          <p:nvPr/>
        </p:nvSpPr>
        <p:spPr>
          <a:xfrm>
            <a:off x="2260092" y="2090172"/>
            <a:ext cx="54287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2800" dirty="0"/>
              <a:t>Weighted Fair Queing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2800" dirty="0">
                <a:solidFill>
                  <a:srgbClr val="00B050"/>
                </a:solidFill>
              </a:rPr>
              <a:t>Class Based Weighted Fair Queing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2800" dirty="0">
                <a:solidFill>
                  <a:srgbClr val="00B050"/>
                </a:solidFill>
              </a:rPr>
              <a:t>Low Latency Queing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2800" dirty="0"/>
              <a:t>Pirority Queing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2800" dirty="0"/>
              <a:t>Custom Queing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99F2EB-DE25-416F-8E8A-7C7791357ED4}"/>
              </a:ext>
            </a:extLst>
          </p:cNvPr>
          <p:cNvSpPr txBox="1"/>
          <p:nvPr/>
        </p:nvSpPr>
        <p:spPr>
          <a:xfrm>
            <a:off x="7688826" y="2530341"/>
            <a:ext cx="1671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400" dirty="0"/>
              <a:t>C.B.W.F.Q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95D71F-106A-4283-9638-ACA7D96BF947}"/>
              </a:ext>
            </a:extLst>
          </p:cNvPr>
          <p:cNvSpPr txBox="1"/>
          <p:nvPr/>
        </p:nvSpPr>
        <p:spPr>
          <a:xfrm>
            <a:off x="5666232" y="2994646"/>
            <a:ext cx="859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400" dirty="0"/>
              <a:t>L.L.Q</a:t>
            </a:r>
          </a:p>
        </p:txBody>
      </p:sp>
    </p:spTree>
    <p:extLst>
      <p:ext uri="{BB962C8B-B14F-4D97-AF65-F5344CB8AC3E}">
        <p14:creationId xmlns:p14="http://schemas.microsoft.com/office/powerpoint/2010/main" val="3863719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UY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Mecanismo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QoS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s-UY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Evitar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Congestion</a:t>
            </a:r>
          </a:p>
        </p:txBody>
      </p:sp>
      <p:pic>
        <p:nvPicPr>
          <p:cNvPr id="2050" name="Picture 2" descr="Causes of traffic congestion and how to avoid it - GoMetro Transport App">
            <a:extLst>
              <a:ext uri="{FF2B5EF4-FFF2-40B4-BE49-F238E27FC236}">
                <a16:creationId xmlns:a16="http://schemas.microsoft.com/office/drawing/2014/main" id="{4498486F-BFAB-4350-8279-3AE1ED68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80" y="380509"/>
            <a:ext cx="5929804" cy="393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2D321D-B6D8-4479-ACF9-55ED0C986E32}"/>
              </a:ext>
            </a:extLst>
          </p:cNvPr>
          <p:cNvSpPr txBox="1"/>
          <p:nvPr/>
        </p:nvSpPr>
        <p:spPr>
          <a:xfrm>
            <a:off x="5440680" y="4782145"/>
            <a:ext cx="6023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Mecanismos que tratan de prevenir que se complete la capacidad de una cola al descartar en una manera random algunos flujos.</a:t>
            </a:r>
          </a:p>
        </p:txBody>
      </p:sp>
    </p:spTree>
    <p:extLst>
      <p:ext uri="{BB962C8B-B14F-4D97-AF65-F5344CB8AC3E}">
        <p14:creationId xmlns:p14="http://schemas.microsoft.com/office/powerpoint/2010/main" val="3583903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QOS – </a:t>
            </a:r>
            <a:r>
              <a:rPr lang="es-UY" dirty="0"/>
              <a:t>Evitar</a:t>
            </a:r>
            <a:r>
              <a:rPr lang="en-US" dirty="0"/>
              <a:t> Congestion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5BFBA0-CFDC-44F9-88D6-3CD294821F23}"/>
              </a:ext>
            </a:extLst>
          </p:cNvPr>
          <p:cNvSpPr txBox="1"/>
          <p:nvPr/>
        </p:nvSpPr>
        <p:spPr>
          <a:xfrm>
            <a:off x="1115568" y="1536192"/>
            <a:ext cx="104973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Prevenir que la cola se complete y se produzca un overlfow y se pierden paquetes</a:t>
            </a:r>
          </a:p>
          <a:p>
            <a:endParaRPr lang="es-UY" dirty="0"/>
          </a:p>
          <a:p>
            <a:r>
              <a:rPr lang="es-UY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Windowing</a:t>
            </a:r>
          </a:p>
          <a:p>
            <a:r>
              <a:rPr lang="es-UY" dirty="0"/>
              <a:t>En Tcp, cada vez que envío un segmento y recibió el ACK aumento el  Windows Size  a 2, 4 ,8 …segmentos hasta un máximo de 64000</a:t>
            </a:r>
          </a:p>
          <a:p>
            <a:endParaRPr lang="es-UY" dirty="0"/>
          </a:p>
          <a:p>
            <a:r>
              <a:rPr lang="es-UY" dirty="0"/>
              <a:t>Si hay una congestión y el bucket esta repleto , no se recibe un ACSK y el TCP entra en SLOW START</a:t>
            </a:r>
          </a:p>
          <a:p>
            <a:r>
              <a:rPr lang="es-UY" dirty="0"/>
              <a:t>Si todos bajan su Windows Size , no es eficiente , si sucede al mismo tiempo</a:t>
            </a:r>
          </a:p>
          <a:p>
            <a:endParaRPr lang="es-UY" dirty="0"/>
          </a:p>
          <a:p>
            <a:r>
              <a:rPr lang="es-UY" dirty="0"/>
              <a:t>Para evitar su usan los mecanismos de congestión</a:t>
            </a:r>
          </a:p>
          <a:p>
            <a:endParaRPr lang="es-UY" dirty="0"/>
          </a:p>
          <a:p>
            <a:r>
              <a:rPr lang="es-UY" dirty="0">
                <a:solidFill>
                  <a:srgbClr val="FF0000"/>
                </a:solidFill>
              </a:rPr>
              <a:t>RED – Random early Detection</a:t>
            </a:r>
          </a:p>
          <a:p>
            <a:r>
              <a:rPr lang="es-UY" dirty="0">
                <a:solidFill>
                  <a:srgbClr val="FF0000"/>
                </a:solidFill>
              </a:rPr>
              <a:t>WRED – Weighted Random Early Detection</a:t>
            </a:r>
          </a:p>
          <a:p>
            <a:endParaRPr lang="es-UY" dirty="0">
              <a:solidFill>
                <a:srgbClr val="FF0000"/>
              </a:solidFill>
            </a:endParaRPr>
          </a:p>
          <a:p>
            <a:r>
              <a:rPr lang="es-UY" dirty="0"/>
              <a:t>Mantiene un ojo en la Cola , observando si se completa.</a:t>
            </a:r>
          </a:p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921492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QOS – </a:t>
            </a:r>
            <a:r>
              <a:rPr lang="es-UY" dirty="0"/>
              <a:t>Evitar</a:t>
            </a:r>
            <a:r>
              <a:rPr lang="en-US" dirty="0"/>
              <a:t> Congestion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A9C244-EE02-45C2-B1B8-D2106FC2F5F3}"/>
              </a:ext>
            </a:extLst>
          </p:cNvPr>
          <p:cNvSpPr txBox="1"/>
          <p:nvPr/>
        </p:nvSpPr>
        <p:spPr>
          <a:xfrm>
            <a:off x="1976628" y="1659311"/>
            <a:ext cx="82387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>
                <a:solidFill>
                  <a:srgbClr val="0070C0"/>
                </a:solidFill>
              </a:rPr>
              <a:t>Cuando pasa el </a:t>
            </a:r>
            <a:r>
              <a:rPr lang="en-US" dirty="0">
                <a:solidFill>
                  <a:srgbClr val="0070C0"/>
                </a:solidFill>
              </a:rPr>
              <a:t>Threshold</a:t>
            </a:r>
            <a:r>
              <a:rPr lang="es-UY" dirty="0">
                <a:solidFill>
                  <a:srgbClr val="0070C0"/>
                </a:solidFill>
              </a:rPr>
              <a:t> (umbral) mínimo </a:t>
            </a:r>
            <a:r>
              <a:rPr lang="es-UY" dirty="0"/>
              <a:t>(“Estamos empezando a llenarnos”)</a:t>
            </a:r>
          </a:p>
          <a:p>
            <a:endParaRPr lang="es-UY" dirty="0">
              <a:solidFill>
                <a:srgbClr val="FF0000"/>
              </a:solidFill>
            </a:endParaRPr>
          </a:p>
          <a:p>
            <a:r>
              <a:rPr lang="es-UY" dirty="0">
                <a:solidFill>
                  <a:srgbClr val="FF0000"/>
                </a:solidFill>
              </a:rPr>
              <a:t>RED -  </a:t>
            </a:r>
            <a:r>
              <a:rPr lang="es-UY" dirty="0"/>
              <a:t>Tiro un paquete al azar , sacrifico alguno de los flujos por el bien mayor.</a:t>
            </a:r>
          </a:p>
          <a:p>
            <a:endParaRPr lang="es-UY" dirty="0"/>
          </a:p>
          <a:p>
            <a:r>
              <a:rPr lang="es-UY" dirty="0">
                <a:solidFill>
                  <a:srgbClr val="FF0000"/>
                </a:solidFill>
              </a:rPr>
              <a:t>	</a:t>
            </a:r>
          </a:p>
          <a:p>
            <a:endParaRPr lang="es-UY" dirty="0">
              <a:solidFill>
                <a:srgbClr val="FF0000"/>
              </a:solidFill>
            </a:endParaRPr>
          </a:p>
          <a:p>
            <a:endParaRPr lang="es-UY" dirty="0">
              <a:solidFill>
                <a:srgbClr val="FF0000"/>
              </a:solidFill>
            </a:endParaRPr>
          </a:p>
          <a:p>
            <a:pPr algn="l"/>
            <a:endParaRPr lang="es-UY" b="1" dirty="0">
              <a:solidFill>
                <a:srgbClr val="222222"/>
              </a:solidFill>
              <a:latin typeface="Roboto"/>
            </a:endParaRPr>
          </a:p>
          <a:p>
            <a:pPr algn="l"/>
            <a:endParaRPr lang="es-UY" b="1" dirty="0">
              <a:solidFill>
                <a:srgbClr val="222222"/>
              </a:solidFill>
              <a:latin typeface="Roboto"/>
            </a:endParaRPr>
          </a:p>
          <a:p>
            <a:pPr algn="l"/>
            <a:endParaRPr lang="es-UY" b="1" dirty="0">
              <a:solidFill>
                <a:srgbClr val="222222"/>
              </a:solidFill>
              <a:latin typeface="Roboto"/>
            </a:endParaRPr>
          </a:p>
          <a:p>
            <a:pPr algn="l"/>
            <a:endParaRPr lang="es-UY" b="1" i="0" dirty="0">
              <a:solidFill>
                <a:srgbClr val="222222"/>
              </a:solidFill>
              <a:effectLst/>
              <a:latin typeface="Roboto"/>
            </a:endParaRPr>
          </a:p>
          <a:p>
            <a:pPr algn="l"/>
            <a:endParaRPr lang="es-UY" b="1" dirty="0">
              <a:solidFill>
                <a:srgbClr val="222222"/>
              </a:solidFill>
              <a:latin typeface="Roboto"/>
            </a:endParaRPr>
          </a:p>
          <a:p>
            <a:pPr algn="l"/>
            <a:endParaRPr lang="es-UY" b="1" i="0" dirty="0">
              <a:solidFill>
                <a:srgbClr val="222222"/>
              </a:solidFill>
              <a:effectLst/>
              <a:latin typeface="Roboto"/>
            </a:endParaRPr>
          </a:p>
          <a:p>
            <a:pPr algn="l"/>
            <a:r>
              <a:rPr lang="es-UY" b="1" i="0" dirty="0">
                <a:solidFill>
                  <a:srgbClr val="222222"/>
                </a:solidFill>
                <a:effectLst/>
                <a:latin typeface="Roboto"/>
              </a:rPr>
              <a:t>“La necesidad de la mayoría pesa más que la necesidad de unos pocos"</a:t>
            </a:r>
            <a:r>
              <a:rPr lang="es-UY" b="0" i="0" dirty="0">
                <a:solidFill>
                  <a:srgbClr val="222222"/>
                </a:solidFill>
                <a:effectLst/>
                <a:latin typeface="Roboto"/>
              </a:rPr>
              <a:t>.</a:t>
            </a:r>
          </a:p>
          <a:p>
            <a:pPr algn="ctr"/>
            <a:r>
              <a:rPr lang="es-UY" b="0" i="0" dirty="0">
                <a:solidFill>
                  <a:srgbClr val="222222"/>
                </a:solidFill>
                <a:effectLst/>
                <a:latin typeface="Roboto"/>
              </a:rPr>
              <a:t>1982: </a:t>
            </a:r>
            <a:r>
              <a:rPr lang="en-US" b="0" i="1" dirty="0">
                <a:solidFill>
                  <a:srgbClr val="222222"/>
                </a:solidFill>
                <a:effectLst/>
                <a:latin typeface="Roboto"/>
              </a:rPr>
              <a:t>Star</a:t>
            </a:r>
            <a:r>
              <a:rPr lang="es-UY" b="0" i="1" dirty="0">
                <a:solidFill>
                  <a:srgbClr val="222222"/>
                </a:solidFill>
                <a:effectLst/>
                <a:latin typeface="Roboto"/>
              </a:rPr>
              <a:t> Trek II: La ira de Khan</a:t>
            </a:r>
            <a:r>
              <a:rPr lang="es-UY" b="0" i="0" dirty="0">
                <a:solidFill>
                  <a:srgbClr val="222222"/>
                </a:solidFill>
                <a:effectLst/>
                <a:latin typeface="Roboto"/>
              </a:rPr>
              <a:t>.</a:t>
            </a:r>
            <a:r>
              <a:rPr lang="es-UY" dirty="0">
                <a:solidFill>
                  <a:srgbClr val="FF0000"/>
                </a:solidFill>
              </a:rPr>
              <a:t>	</a:t>
            </a:r>
            <a:endParaRPr lang="es-UY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CEDDF4-D732-4034-B613-56A405CBD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772" y="2862512"/>
            <a:ext cx="2235057" cy="212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28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UY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Mecanismo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QoS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dirty="0">
                <a:solidFill>
                  <a:srgbClr val="FFFFFF"/>
                </a:solidFill>
              </a:rPr>
              <a:t>Policing and Shaping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Policy Based Bandwidth Management - Bandwidth Groups &amp; Policies">
            <a:extLst>
              <a:ext uri="{FF2B5EF4-FFF2-40B4-BE49-F238E27FC236}">
                <a16:creationId xmlns:a16="http://schemas.microsoft.com/office/drawing/2014/main" id="{1E92D99B-A5F9-4F47-B1F0-670CF7F1D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215" y="603876"/>
            <a:ext cx="5946835" cy="443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F61D98-0F3E-4888-85D5-B90BB383B2C5}"/>
              </a:ext>
            </a:extLst>
          </p:cNvPr>
          <p:cNvSpPr txBox="1"/>
          <p:nvPr/>
        </p:nvSpPr>
        <p:spPr>
          <a:xfrm>
            <a:off x="5425749" y="5043747"/>
            <a:ext cx="602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Limita la máxima cantidad de ancho de banda para una clase especifica de trafico</a:t>
            </a:r>
          </a:p>
        </p:txBody>
      </p:sp>
    </p:spTree>
    <p:extLst>
      <p:ext uri="{BB962C8B-B14F-4D97-AF65-F5344CB8AC3E}">
        <p14:creationId xmlns:p14="http://schemas.microsoft.com/office/powerpoint/2010/main" val="3332522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QOS - Policy and Shaping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35C23-A2D6-4625-8A3A-6DB574784AA2}"/>
              </a:ext>
            </a:extLst>
          </p:cNvPr>
          <p:cNvSpPr txBox="1"/>
          <p:nvPr/>
        </p:nvSpPr>
        <p:spPr>
          <a:xfrm>
            <a:off x="1424904" y="2494450"/>
            <a:ext cx="4367601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UY" sz="1500" dirty="0"/>
              <a:t>Setean</a:t>
            </a:r>
            <a:r>
              <a:rPr lang="en-US" sz="1500" dirty="0"/>
              <a:t> un </a:t>
            </a:r>
            <a:r>
              <a:rPr lang="es-UY" sz="1500" dirty="0"/>
              <a:t>limite</a:t>
            </a:r>
            <a:r>
              <a:rPr lang="en-US" sz="1500" dirty="0"/>
              <a:t> de </a:t>
            </a:r>
            <a:r>
              <a:rPr lang="es-UY" sz="1500" dirty="0"/>
              <a:t>velocidad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UY" sz="1500" dirty="0"/>
              <a:t>Setan</a:t>
            </a:r>
            <a:r>
              <a:rPr lang="en-US" sz="1500" dirty="0"/>
              <a:t> una </a:t>
            </a:r>
            <a:r>
              <a:rPr lang="es-UY" sz="1500" dirty="0"/>
              <a:t>máxima</a:t>
            </a:r>
            <a:r>
              <a:rPr lang="en-US" sz="1500" dirty="0"/>
              <a:t> </a:t>
            </a:r>
            <a:r>
              <a:rPr lang="es-UY" sz="1500" dirty="0"/>
              <a:t>cantidad</a:t>
            </a:r>
            <a:r>
              <a:rPr lang="en-US" sz="1500" dirty="0"/>
              <a:t> de ancho de banda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Policing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Si </a:t>
            </a:r>
            <a:r>
              <a:rPr lang="es-UY" sz="1500" dirty="0"/>
              <a:t>trato</a:t>
            </a:r>
            <a:r>
              <a:rPr lang="en-US" sz="1500" dirty="0"/>
              <a:t> de usar mas , no me </a:t>
            </a:r>
            <a:r>
              <a:rPr lang="es-UY" sz="1500" dirty="0"/>
              <a:t>va</a:t>
            </a:r>
            <a:r>
              <a:rPr lang="en-US" sz="1500" dirty="0"/>
              <a:t> a </a:t>
            </a:r>
            <a:r>
              <a:rPr lang="es-UY" sz="1500" dirty="0"/>
              <a:t>dejar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Tiene que ser </a:t>
            </a:r>
            <a:r>
              <a:rPr lang="es-UY" sz="1500" dirty="0"/>
              <a:t>retrasmitido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UY" sz="1500" dirty="0"/>
              <a:t>Shapping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Pone un </a:t>
            </a:r>
            <a:r>
              <a:rPr lang="es-UY" sz="1500" dirty="0"/>
              <a:t>limite</a:t>
            </a:r>
            <a:r>
              <a:rPr lang="en-US" sz="1500" dirty="0"/>
              <a:t>, </a:t>
            </a:r>
            <a:r>
              <a:rPr lang="es-UY" sz="1500" dirty="0"/>
              <a:t>pero</a:t>
            </a:r>
            <a:r>
              <a:rPr lang="en-US" sz="1500" dirty="0"/>
              <a:t> lo dice que </a:t>
            </a:r>
            <a:r>
              <a:rPr lang="es-UY" sz="1500" dirty="0"/>
              <a:t>espere</a:t>
            </a:r>
            <a:r>
              <a:rPr lang="en-US" sz="1500" dirty="0"/>
              <a:t> para ser </a:t>
            </a:r>
            <a:r>
              <a:rPr lang="es-UY" sz="1500" dirty="0"/>
              <a:t>procesado</a:t>
            </a:r>
            <a:r>
              <a:rPr lang="en-US" sz="1500" dirty="0"/>
              <a:t>  hasta que se </a:t>
            </a:r>
            <a:r>
              <a:rPr lang="es-UY" sz="1500" dirty="0"/>
              <a:t>tenga</a:t>
            </a:r>
            <a:r>
              <a:rPr lang="en-US" sz="1500" dirty="0"/>
              <a:t> ancho de banda</a:t>
            </a:r>
          </a:p>
        </p:txBody>
      </p:sp>
      <p:pic>
        <p:nvPicPr>
          <p:cNvPr id="4" name="Picture 2" descr="Policy Based Bandwidth Management - Bandwidth Groups &amp; Policies">
            <a:extLst>
              <a:ext uri="{FF2B5EF4-FFF2-40B4-BE49-F238E27FC236}">
                <a16:creationId xmlns:a16="http://schemas.microsoft.com/office/drawing/2014/main" id="{EBCAC3BC-7C9F-4A73-B0C7-9CBB354AD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619"/>
          <a:stretch/>
        </p:blipFill>
        <p:spPr bwMode="auto">
          <a:xfrm>
            <a:off x="6098892" y="2492376"/>
            <a:ext cx="4802404" cy="356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904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QOS - Compression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F7DA8-1150-41AB-83BA-69C3864143CD}"/>
              </a:ext>
            </a:extLst>
          </p:cNvPr>
          <p:cNvSpPr txBox="1"/>
          <p:nvPr/>
        </p:nvSpPr>
        <p:spPr>
          <a:xfrm>
            <a:off x="368808" y="1214359"/>
            <a:ext cx="87386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Si puedo enviar la misma cantidad de información usando menos bytes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¿Es eso usar menos ancho de banda?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rgbClr val="FF0000"/>
                </a:solidFill>
              </a:rPr>
              <a:t>Lossy Compresion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El algoritmo utilizado en un formato de audio con </a:t>
            </a:r>
            <a:r>
              <a:rPr lang="es-UY" dirty="0">
                <a:solidFill>
                  <a:srgbClr val="0070C0"/>
                </a:solidFill>
              </a:rPr>
              <a:t>pérdida</a:t>
            </a:r>
            <a:r>
              <a:rPr lang="es-UY" dirty="0"/>
              <a:t> comprime los datos de sonido de una manera que descarta cierta información.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Esta pérdida de señal significa que el audio codificado no es idéntico al original.</a:t>
            </a:r>
          </a:p>
          <a:p>
            <a:pPr lvl="1"/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 El audio con pérdida produce un sonido de menor calidad y tiene un tamaño de archivo más pequeño.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rgbClr val="FF0000"/>
                </a:solidFill>
              </a:rPr>
              <a:t>Lossless Compresion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Algoritmo de compresión de datos que permite que los datos originales se reconstruyan perfectamente a partir de los datos comprimidos</a:t>
            </a:r>
          </a:p>
          <a:p>
            <a:pPr lvl="1"/>
            <a:r>
              <a:rPr lang="es-UY" dirty="0"/>
              <a:t>	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FEFD7C-6937-4DBB-8E01-382B1B775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983001"/>
              </p:ext>
            </p:extLst>
          </p:nvPr>
        </p:nvGraphicFramePr>
        <p:xfrm>
          <a:off x="9107424" y="2615184"/>
          <a:ext cx="2816768" cy="2809667"/>
        </p:xfrm>
        <a:graphic>
          <a:graphicData uri="http://schemas.openxmlformats.org/drawingml/2006/table">
            <a:tbl>
              <a:tblPr/>
              <a:tblGrid>
                <a:gridCol w="1408384">
                  <a:extLst>
                    <a:ext uri="{9D8B030D-6E8A-4147-A177-3AD203B41FA5}">
                      <a16:colId xmlns:a16="http://schemas.microsoft.com/office/drawing/2014/main" val="3480771924"/>
                    </a:ext>
                  </a:extLst>
                </a:gridCol>
                <a:gridCol w="1408384">
                  <a:extLst>
                    <a:ext uri="{9D8B030D-6E8A-4147-A177-3AD203B41FA5}">
                      <a16:colId xmlns:a16="http://schemas.microsoft.com/office/drawing/2014/main" val="1947526366"/>
                    </a:ext>
                  </a:extLst>
                </a:gridCol>
              </a:tblGrid>
              <a:tr h="401381">
                <a:tc>
                  <a:txBody>
                    <a:bodyPr/>
                    <a:lstStyle/>
                    <a:p>
                      <a:pPr fontAlgn="t"/>
                      <a:r>
                        <a:rPr lang="es-UY" b="1" dirty="0">
                          <a:effectLst/>
                        </a:rPr>
                        <a:t>Lossy</a:t>
                      </a:r>
                      <a:endParaRPr lang="es-UY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UY" b="1" dirty="0">
                          <a:effectLst/>
                        </a:rPr>
                        <a:t>Lossless</a:t>
                      </a:r>
                      <a:endParaRPr lang="es-UY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566815"/>
                  </a:ext>
                </a:extLst>
              </a:tr>
              <a:tr h="401381">
                <a:tc>
                  <a:txBody>
                    <a:bodyPr/>
                    <a:lstStyle/>
                    <a:p>
                      <a:pPr fontAlgn="t"/>
                      <a:r>
                        <a:rPr lang="es-UY" dirty="0">
                          <a:effectLst/>
                        </a:rPr>
                        <a:t>AA3</a:t>
                      </a:r>
                    </a:p>
                  </a:txBody>
                  <a:tcPr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UY" dirty="0">
                          <a:effectLst/>
                        </a:rPr>
                        <a:t>ALAC</a:t>
                      </a:r>
                    </a:p>
                  </a:txBody>
                  <a:tcPr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96054"/>
                  </a:ext>
                </a:extLst>
              </a:tr>
              <a:tr h="401381">
                <a:tc>
                  <a:txBody>
                    <a:bodyPr/>
                    <a:lstStyle/>
                    <a:p>
                      <a:pPr fontAlgn="t"/>
                      <a:r>
                        <a:rPr lang="es-UY" u="none" strike="noStrike" dirty="0">
                          <a:solidFill>
                            <a:srgbClr val="501445"/>
                          </a:solidFill>
                          <a:effectLst/>
                          <a:hlinkClick r:id="rId4"/>
                        </a:rPr>
                        <a:t>AAC</a:t>
                      </a:r>
                      <a:endParaRPr lang="es-UY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UY" dirty="0">
                          <a:effectLst/>
                        </a:rPr>
                        <a:t>FLAC</a:t>
                      </a:r>
                    </a:p>
                  </a:txBody>
                  <a:tcPr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111933"/>
                  </a:ext>
                </a:extLst>
              </a:tr>
              <a:tr h="401381">
                <a:tc>
                  <a:txBody>
                    <a:bodyPr/>
                    <a:lstStyle/>
                    <a:p>
                      <a:pPr fontAlgn="t"/>
                      <a:r>
                        <a:rPr lang="es-UY" dirty="0">
                          <a:effectLst/>
                        </a:rPr>
                        <a:t>MP3</a:t>
                      </a:r>
                    </a:p>
                  </a:txBody>
                  <a:tcPr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UY" u="none" strike="noStrike" dirty="0">
                          <a:solidFill>
                            <a:srgbClr val="501445"/>
                          </a:solidFill>
                          <a:effectLst/>
                          <a:hlinkClick r:id="rId5"/>
                        </a:rPr>
                        <a:t>APE</a:t>
                      </a:r>
                      <a:endParaRPr lang="es-UY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889070"/>
                  </a:ext>
                </a:extLst>
              </a:tr>
              <a:tr h="401381">
                <a:tc>
                  <a:txBody>
                    <a:bodyPr/>
                    <a:lstStyle/>
                    <a:p>
                      <a:pPr fontAlgn="t"/>
                      <a:r>
                        <a:rPr lang="es-UY" dirty="0">
                          <a:effectLst/>
                        </a:rPr>
                        <a:t>MPC</a:t>
                      </a:r>
                    </a:p>
                  </a:txBody>
                  <a:tcPr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UY" dirty="0">
                          <a:effectLst/>
                        </a:rPr>
                        <a:t>SHN</a:t>
                      </a:r>
                    </a:p>
                  </a:txBody>
                  <a:tcPr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7763"/>
                  </a:ext>
                </a:extLst>
              </a:tr>
              <a:tr h="401381">
                <a:tc>
                  <a:txBody>
                    <a:bodyPr/>
                    <a:lstStyle/>
                    <a:p>
                      <a:pPr fontAlgn="t"/>
                      <a:r>
                        <a:rPr lang="es-UY" u="none" strike="noStrike" dirty="0">
                          <a:solidFill>
                            <a:srgbClr val="501445"/>
                          </a:solidFill>
                          <a:effectLst/>
                          <a:hlinkClick r:id="rId6"/>
                        </a:rPr>
                        <a:t>OGG</a:t>
                      </a:r>
                      <a:endParaRPr lang="es-UY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UY" dirty="0">
                          <a:effectLst/>
                        </a:rPr>
                        <a:t>TTA</a:t>
                      </a:r>
                    </a:p>
                  </a:txBody>
                  <a:tcPr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0969975"/>
                  </a:ext>
                </a:extLst>
              </a:tr>
              <a:tr h="401381">
                <a:tc>
                  <a:txBody>
                    <a:bodyPr/>
                    <a:lstStyle/>
                    <a:p>
                      <a:pPr fontAlgn="t"/>
                      <a:r>
                        <a:rPr lang="es-UY" u="none" strike="noStrike" dirty="0">
                          <a:solidFill>
                            <a:srgbClr val="501445"/>
                          </a:solidFill>
                          <a:effectLst/>
                          <a:hlinkClick r:id="rId7"/>
                        </a:rPr>
                        <a:t>WMA</a:t>
                      </a:r>
                      <a:endParaRPr lang="es-UY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UY" dirty="0">
                          <a:effectLst/>
                        </a:rPr>
                        <a:t>WV</a:t>
                      </a:r>
                    </a:p>
                  </a:txBody>
                  <a:tcPr>
                    <a:lnL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04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196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QOS - </a:t>
            </a:r>
            <a:r>
              <a:rPr lang="es-UY" dirty="0"/>
              <a:t>Compresión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1D27CD-C685-4B05-9E50-E9F68EACBDC1}"/>
              </a:ext>
            </a:extLst>
          </p:cNvPr>
          <p:cNvSpPr txBox="1"/>
          <p:nvPr/>
        </p:nvSpPr>
        <p:spPr>
          <a:xfrm>
            <a:off x="960120" y="1453896"/>
            <a:ext cx="108539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>
                <a:solidFill>
                  <a:srgbClr val="0070C0"/>
                </a:solidFill>
              </a:rPr>
              <a:t>La principal que se usa en VOICE es:</a:t>
            </a:r>
          </a:p>
          <a:p>
            <a:endParaRPr lang="es-UY" dirty="0">
              <a:solidFill>
                <a:srgbClr val="0070C0"/>
              </a:solidFill>
            </a:endParaRPr>
          </a:p>
          <a:p>
            <a:r>
              <a:rPr lang="es-UY" dirty="0">
                <a:solidFill>
                  <a:srgbClr val="FF0000"/>
                </a:solidFill>
              </a:rPr>
              <a:t>RTP  Header Compresión</a:t>
            </a:r>
          </a:p>
          <a:p>
            <a:endParaRPr lang="es-UY" dirty="0">
              <a:solidFill>
                <a:srgbClr val="FF0000"/>
              </a:solidFill>
            </a:endParaRPr>
          </a:p>
          <a:p>
            <a:r>
              <a:rPr lang="es-UY" dirty="0"/>
              <a:t>Es un protocolo de capa 4  -  Real Time Transport Protocol</a:t>
            </a:r>
          </a:p>
          <a:p>
            <a:endParaRPr lang="es-UY" dirty="0"/>
          </a:p>
          <a:p>
            <a:r>
              <a:rPr lang="es-UY" dirty="0"/>
              <a:t>Dependiendo del codec que se use , el tamaño del payload de voz  puede ser de 20 Bytes</a:t>
            </a:r>
          </a:p>
          <a:p>
            <a:r>
              <a:rPr lang="es-UY" dirty="0"/>
              <a:t>Pero sumado al payload de 20 bytes tengo:</a:t>
            </a:r>
          </a:p>
          <a:p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IP Header  	L3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UDP		L4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RTP		L4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El header esta duplicando al payload , es una relación mala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¿Cómo se soluciona?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EC320BC-F89D-433B-B250-12E5D5BCCA04}"/>
              </a:ext>
            </a:extLst>
          </p:cNvPr>
          <p:cNvSpPr/>
          <p:nvPr/>
        </p:nvSpPr>
        <p:spPr>
          <a:xfrm>
            <a:off x="3255264" y="3939278"/>
            <a:ext cx="402336" cy="768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2436C-4951-4771-88AE-D3341BA08E2D}"/>
              </a:ext>
            </a:extLst>
          </p:cNvPr>
          <p:cNvSpPr txBox="1"/>
          <p:nvPr/>
        </p:nvSpPr>
        <p:spPr>
          <a:xfrm>
            <a:off x="3779520" y="4138660"/>
            <a:ext cx="217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40 bytes of header</a:t>
            </a:r>
          </a:p>
        </p:txBody>
      </p:sp>
    </p:spTree>
    <p:extLst>
      <p:ext uri="{BB962C8B-B14F-4D97-AF65-F5344CB8AC3E}">
        <p14:creationId xmlns:p14="http://schemas.microsoft.com/office/powerpoint/2010/main" val="1435883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Configurando Dial-Peers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00F1E60-FB97-4493-84E9-956A61921935}"/>
              </a:ext>
            </a:extLst>
          </p:cNvPr>
          <p:cNvSpPr txBox="1"/>
          <p:nvPr/>
        </p:nvSpPr>
        <p:spPr>
          <a:xfrm>
            <a:off x="643468" y="1782981"/>
            <a:ext cx="4748663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UY" altLang="es-UY" sz="2000" dirty="0"/>
              <a:t>Entender que es un Dial Peers</a:t>
            </a:r>
          </a:p>
          <a:p>
            <a:pPr marL="285750" indent="-228600">
              <a:lnSpc>
                <a:spcPct val="90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UY" altLang="es-UY" sz="2000" dirty="0"/>
              <a:t>Configurando POTS Dial Peers </a:t>
            </a:r>
          </a:p>
          <a:p>
            <a:pPr marL="285750" indent="-228600">
              <a:lnSpc>
                <a:spcPct val="90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UY" altLang="es-UY" sz="2000" dirty="0"/>
              <a:t>Configurando VoIP Dial Peers</a:t>
            </a:r>
          </a:p>
          <a:p>
            <a:pPr marL="285750" indent="-228600">
              <a:lnSpc>
                <a:spcPct val="90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UY" altLang="es-UY" sz="2000" dirty="0"/>
              <a:t>Configurando opción Destination-Pattern</a:t>
            </a:r>
          </a:p>
          <a:p>
            <a:pPr marL="285750" indent="-228600">
              <a:lnSpc>
                <a:spcPct val="90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UY" altLang="es-UY" sz="2000" dirty="0"/>
              <a:t>Default Dial Peer</a:t>
            </a:r>
          </a:p>
          <a:p>
            <a:pPr marL="285750" indent="-228600">
              <a:lnSpc>
                <a:spcPct val="90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UY" altLang="es-UY" sz="2000" dirty="0"/>
              <a:t>Matching Inbound Dial Peers</a:t>
            </a:r>
          </a:p>
          <a:p>
            <a:pPr marL="285750" indent="-228600">
              <a:lnSpc>
                <a:spcPct val="90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UY" altLang="es-UY" sz="2000" dirty="0"/>
              <a:t>Matching Outbound Dial Peers</a:t>
            </a:r>
          </a:p>
          <a:p>
            <a:pPr marL="285750" indent="-228600">
              <a:lnSpc>
                <a:spcPct val="90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UY" altLang="es-UY" sz="2000" dirty="0"/>
              <a:t>Hunt Group</a:t>
            </a:r>
          </a:p>
          <a:p>
            <a:pPr marL="285750" indent="-228600">
              <a:lnSpc>
                <a:spcPct val="90000"/>
              </a:lnSpc>
              <a:spcBef>
                <a:spcPct val="35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UY" altLang="es-UY" sz="2000" dirty="0"/>
              <a:t> Consumo y Forwarding de Dígitos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2" descr="What is Dial Peer? | Octa Networks">
            <a:extLst>
              <a:ext uri="{FF2B5EF4-FFF2-40B4-BE49-F238E27FC236}">
                <a16:creationId xmlns:a16="http://schemas.microsoft.com/office/drawing/2014/main" id="{BBA28676-7EB1-4B6B-B0A1-8BD739EF3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2471" y="1782981"/>
            <a:ext cx="5538910" cy="436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99734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QOS - </a:t>
            </a:r>
            <a:r>
              <a:rPr lang="es-UY" dirty="0"/>
              <a:t>Compresión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B7A36-7422-46E4-A335-D6D0C421DABE}"/>
              </a:ext>
            </a:extLst>
          </p:cNvPr>
          <p:cNvSpPr txBox="1"/>
          <p:nvPr/>
        </p:nvSpPr>
        <p:spPr>
          <a:xfrm>
            <a:off x="1197864" y="1444752"/>
            <a:ext cx="100218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Podemos activar  </a:t>
            </a:r>
            <a:r>
              <a:rPr lang="es-UY" dirty="0">
                <a:solidFill>
                  <a:srgbClr val="FF0000"/>
                </a:solidFill>
              </a:rPr>
              <a:t>RTP Header Compresión</a:t>
            </a:r>
          </a:p>
          <a:p>
            <a:endParaRPr lang="es-UY" dirty="0">
              <a:solidFill>
                <a:srgbClr val="FF0000"/>
              </a:solidFill>
            </a:endParaRPr>
          </a:p>
          <a:p>
            <a:r>
              <a:rPr lang="es-UY" dirty="0"/>
              <a:t>El router que tiene configurado RTPHC estudia los paquetes de la conversación de voz y ve que tienen muchas cosas en común:</a:t>
            </a:r>
          </a:p>
          <a:p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rgbClr val="0070C0"/>
                </a:solidFill>
              </a:rPr>
              <a:t>Source/Destination  IP Address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rgbClr val="0070C0"/>
                </a:solidFill>
              </a:rPr>
              <a:t>Source/Destination  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rgbClr val="0070C0"/>
                </a:solidFill>
              </a:rPr>
              <a:t>RTP Payload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UY" dirty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UY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¿Por qué estamos enviando esa información redundante todo ese tiempo?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Se hace una copia de esa información y se guarda en ambas puntas de los routers que están participando de la conversación.   </a:t>
            </a:r>
          </a:p>
        </p:txBody>
      </p:sp>
    </p:spTree>
    <p:extLst>
      <p:ext uri="{BB962C8B-B14F-4D97-AF65-F5344CB8AC3E}">
        <p14:creationId xmlns:p14="http://schemas.microsoft.com/office/powerpoint/2010/main" val="312359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0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QOS - </a:t>
            </a:r>
            <a:r>
              <a:rPr lang="es-UY" dirty="0"/>
              <a:t>Compresión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FFAE4-8C26-4B99-90EC-1CEAC66C8B74}"/>
              </a:ext>
            </a:extLst>
          </p:cNvPr>
          <p:cNvSpPr txBox="1"/>
          <p:nvPr/>
        </p:nvSpPr>
        <p:spPr>
          <a:xfrm>
            <a:off x="1005840" y="1481328"/>
            <a:ext cx="104698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Header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2 Bytes -&gt; No tiene UDP CheckSum (Cisco)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4 Bytes -&gt;  Si tiene UDP CheckSum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¿Qué hay en estos 2 Bytes?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Puedo tener múltiples llamadas de voz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Así que en ese Header de 2 Bytes pongo el </a:t>
            </a:r>
            <a:r>
              <a:rPr lang="es-UY" dirty="0">
                <a:solidFill>
                  <a:srgbClr val="FF0000"/>
                </a:solidFill>
              </a:rPr>
              <a:t>SESSION CONTEXT IDENTIFIER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rgbClr val="0070C0"/>
                </a:solidFill>
              </a:rPr>
              <a:t>CID = Context Identifier </a:t>
            </a:r>
            <a:r>
              <a:rPr lang="es-UY" dirty="0">
                <a:solidFill>
                  <a:srgbClr val="0070C0"/>
                </a:solidFill>
                <a:sym typeface="Wingdings" panose="05000000000000000000" pitchFamily="2" charset="2"/>
              </a:rPr>
              <a:t> Identifica una conversación de voz de otra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>
                <a:sym typeface="Wingdings" panose="05000000000000000000" pitchFamily="2" charset="2"/>
              </a:rPr>
              <a:t>Al llegar al otro extremo , el router sabe que es parte de la conversación de voz y agrega el header</a:t>
            </a:r>
            <a:endParaRPr lang="es-UY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989E59E-23BA-410F-9DD9-C02673297F36}"/>
              </a:ext>
            </a:extLst>
          </p:cNvPr>
          <p:cNvSpPr/>
          <p:nvPr/>
        </p:nvSpPr>
        <p:spPr>
          <a:xfrm>
            <a:off x="5257800" y="2734056"/>
            <a:ext cx="1207008" cy="1792224"/>
          </a:xfrm>
          <a:prstGeom prst="leftBrace">
            <a:avLst>
              <a:gd name="adj1" fmla="val 8333"/>
              <a:gd name="adj2" fmla="val 474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C6C4D8-E3A4-4E0A-91F7-DA52F9CF3175}"/>
              </a:ext>
            </a:extLst>
          </p:cNvPr>
          <p:cNvSpPr txBox="1"/>
          <p:nvPr/>
        </p:nvSpPr>
        <p:spPr>
          <a:xfrm>
            <a:off x="6592824" y="2816352"/>
            <a:ext cx="2944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Conversación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Conversación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Conversación C</a:t>
            </a:r>
          </a:p>
        </p:txBody>
      </p:sp>
    </p:spTree>
    <p:extLst>
      <p:ext uri="{BB962C8B-B14F-4D97-AF65-F5344CB8AC3E}">
        <p14:creationId xmlns:p14="http://schemas.microsoft.com/office/powerpoint/2010/main" val="298743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QOS - Markings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AF8CB-1909-4EC7-A980-BA5F878D7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822" y="1925655"/>
            <a:ext cx="6553545" cy="301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75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769889"/>
          </a:xfrm>
        </p:spPr>
        <p:txBody>
          <a:bodyPr>
            <a:normAutofit/>
          </a:bodyPr>
          <a:lstStyle/>
          <a:p>
            <a:r>
              <a:rPr lang="en-US" dirty="0"/>
              <a:t>QOS – Markings – Layer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6180C4-E70B-45DF-85F8-28B4BC777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289" y="1598350"/>
            <a:ext cx="7768311" cy="24946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D56993-67F8-4CAA-B4A6-DAFDBA296979}"/>
              </a:ext>
            </a:extLst>
          </p:cNvPr>
          <p:cNvSpPr txBox="1"/>
          <p:nvPr/>
        </p:nvSpPr>
        <p:spPr>
          <a:xfrm>
            <a:off x="874813" y="1047281"/>
            <a:ext cx="7425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400" dirty="0">
                <a:solidFill>
                  <a:srgbClr val="00B050"/>
                </a:solidFill>
              </a:rPr>
              <a:t>Class of Service (COS)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CE6182-A0C9-4C72-9DF0-40B2A314FEBC}"/>
              </a:ext>
            </a:extLst>
          </p:cNvPr>
          <p:cNvSpPr txBox="1"/>
          <p:nvPr/>
        </p:nvSpPr>
        <p:spPr>
          <a:xfrm>
            <a:off x="852436" y="4182367"/>
            <a:ext cx="10694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1600" dirty="0"/>
              <a:t>Excepto por la </a:t>
            </a:r>
            <a:r>
              <a:rPr lang="es-UY" sz="1600" b="1" dirty="0"/>
              <a:t>native vlan , </a:t>
            </a:r>
            <a:r>
              <a:rPr lang="es-UY" sz="1600" dirty="0"/>
              <a:t>todos los </a:t>
            </a:r>
            <a:r>
              <a:rPr lang="es-UY" sz="1600" b="1" dirty="0"/>
              <a:t>frames ,  </a:t>
            </a:r>
            <a:r>
              <a:rPr lang="es-UY" sz="1600" dirty="0"/>
              <a:t>van a tener 4 Bytes agregados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1600" dirty="0"/>
              <a:t>Parte de esos 4 bytes , tiene: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sz="1600" dirty="0">
                <a:solidFill>
                  <a:srgbClr val="FF0000"/>
                </a:solidFill>
              </a:rPr>
              <a:t>3 bits   _ _ _    , son los  Priority Bits         </a:t>
            </a:r>
            <a:r>
              <a:rPr lang="es-UY" sz="1600" dirty="0">
                <a:solidFill>
                  <a:srgbClr val="0070C0"/>
                </a:solidFill>
              </a:rPr>
              <a:t>¿Cuántos valores diferentes voy a tener?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UY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1600" u="sng" dirty="0"/>
              <a:t>Cisco </a:t>
            </a:r>
            <a:r>
              <a:rPr lang="es-UY" sz="1600" dirty="0"/>
              <a:t> solicita no asignar valores del 6 a 7 ( reservados para uso de red)</a:t>
            </a:r>
            <a:endParaRPr lang="es-UY" sz="16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1600" dirty="0"/>
              <a:t>Entonces el mayor nivel que podemos darle a un paquete es </a:t>
            </a:r>
            <a:r>
              <a:rPr lang="es-UY" sz="1600" dirty="0">
                <a:solidFill>
                  <a:srgbClr val="FF0000"/>
                </a:solidFill>
              </a:rPr>
              <a:t>5  -&gt; </a:t>
            </a:r>
            <a:r>
              <a:rPr lang="es-UY" sz="1600" u="sng" dirty="0">
                <a:solidFill>
                  <a:srgbClr val="FF0000"/>
                </a:solidFill>
              </a:rPr>
              <a:t>1</a:t>
            </a:r>
            <a:r>
              <a:rPr lang="es-UY" sz="1600" dirty="0">
                <a:solidFill>
                  <a:srgbClr val="FF0000"/>
                </a:solidFill>
              </a:rPr>
              <a:t> </a:t>
            </a:r>
            <a:r>
              <a:rPr lang="es-UY" sz="1600" u="sng" dirty="0">
                <a:solidFill>
                  <a:srgbClr val="FF0000"/>
                </a:solidFill>
              </a:rPr>
              <a:t>0</a:t>
            </a:r>
            <a:r>
              <a:rPr lang="es-UY" sz="1600" dirty="0">
                <a:solidFill>
                  <a:srgbClr val="FF0000"/>
                </a:solidFill>
              </a:rPr>
              <a:t> </a:t>
            </a:r>
            <a:r>
              <a:rPr lang="es-UY" sz="1600" u="sng" dirty="0">
                <a:solidFill>
                  <a:srgbClr val="FF0000"/>
                </a:solidFill>
              </a:rPr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1600" dirty="0"/>
              <a:t>Por defecto cuando el paquete sale de un IP-Phone va con un </a:t>
            </a:r>
            <a:r>
              <a:rPr lang="es-UY" sz="1600" dirty="0">
                <a:solidFill>
                  <a:srgbClr val="FF0000"/>
                </a:solidFill>
              </a:rPr>
              <a:t>COS 5</a:t>
            </a:r>
            <a:endParaRPr lang="es-UY" sz="16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1600" dirty="0"/>
              <a:t>Cuando se va de un L2 a un L3 , se sobrescribe cuando pasa por un L3 y pass a ser </a:t>
            </a:r>
            <a:r>
              <a:rPr lang="es-UY" sz="1600" dirty="0">
                <a:solidFill>
                  <a:srgbClr val="FF0000"/>
                </a:solidFill>
              </a:rPr>
              <a:t>COS 0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55622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QOS – Markings Layer3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852EE-0654-4C19-9465-4D46BE84AE93}"/>
              </a:ext>
            </a:extLst>
          </p:cNvPr>
          <p:cNvSpPr txBox="1"/>
          <p:nvPr/>
        </p:nvSpPr>
        <p:spPr>
          <a:xfrm>
            <a:off x="1208314" y="13606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Y" sz="1800" dirty="0">
                <a:solidFill>
                  <a:srgbClr val="00B050"/>
                </a:solidFill>
              </a:rPr>
              <a:t>Type of Service (TOS)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B25D3-7CDC-42B1-ABB8-07F466A58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804" y="1812585"/>
            <a:ext cx="5819451" cy="3086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4EEEBF-82E8-4AC4-90E1-C89F9D094F5E}"/>
              </a:ext>
            </a:extLst>
          </p:cNvPr>
          <p:cNvSpPr txBox="1"/>
          <p:nvPr/>
        </p:nvSpPr>
        <p:spPr>
          <a:xfrm>
            <a:off x="2275990" y="5126228"/>
            <a:ext cx="60960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1600" dirty="0"/>
              <a:t>Ip Precedence – Parecido a COS ( No usa los valores 6,7)</a:t>
            </a:r>
          </a:p>
          <a:p>
            <a:endParaRPr lang="es-UY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1600" dirty="0"/>
              <a:t>DSCP Usa los 6 Bits  =  64    Valores =  </a:t>
            </a:r>
            <a:r>
              <a:rPr lang="es-UY" sz="1600" dirty="0">
                <a:solidFill>
                  <a:srgbClr val="FF0000"/>
                </a:solidFill>
              </a:rPr>
              <a:t>0 -63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1600" dirty="0"/>
              <a:t>¿Qué pasa si hay 2 redes con diferentes Standards de DSCP?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sz="1600" dirty="0"/>
              <a:t>Red 1 Marca Trafico importante como DSCP 26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sz="1600" dirty="0"/>
              <a:t>Red 2 Marca Trafico importante como DSCP 46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sz="1600" dirty="0"/>
          </a:p>
        </p:txBody>
      </p:sp>
    </p:spTree>
    <p:extLst>
      <p:ext uri="{BB962C8B-B14F-4D97-AF65-F5344CB8AC3E}">
        <p14:creationId xmlns:p14="http://schemas.microsoft.com/office/powerpoint/2010/main" val="946117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80503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IETF Standard – Pre </a:t>
            </a:r>
            <a:r>
              <a:rPr lang="es-UY" dirty="0"/>
              <a:t>Selección</a:t>
            </a:r>
            <a:r>
              <a:rPr lang="en-US" dirty="0"/>
              <a:t> 21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09F43-4F69-4F44-8A29-8A0F4D016079}"/>
              </a:ext>
            </a:extLst>
          </p:cNvPr>
          <p:cNvSpPr txBox="1"/>
          <p:nvPr/>
        </p:nvSpPr>
        <p:spPr>
          <a:xfrm>
            <a:off x="908304" y="1074509"/>
            <a:ext cx="8887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Se definen 21 tipos de marcadores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Se conocen como </a:t>
            </a:r>
            <a:r>
              <a:rPr lang="es-UY" dirty="0">
                <a:solidFill>
                  <a:srgbClr val="FF0000"/>
                </a:solidFill>
              </a:rPr>
              <a:t>Per Hop Behaviors  </a:t>
            </a:r>
            <a:r>
              <a:rPr lang="es-UY" dirty="0"/>
              <a:t>( PHB)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Se puede usar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nombre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Numero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73F17F-BC1B-4DAF-AFE2-0DEBF71108BD}"/>
              </a:ext>
            </a:extLst>
          </p:cNvPr>
          <p:cNvSpPr txBox="1"/>
          <p:nvPr/>
        </p:nvSpPr>
        <p:spPr>
          <a:xfrm>
            <a:off x="781591" y="2551837"/>
            <a:ext cx="10396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b="1" u="sng" dirty="0">
                <a:solidFill>
                  <a:srgbClr val="FF0000"/>
                </a:solidFill>
              </a:rPr>
              <a:t>DSCP VALUES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E7AF9A4-2BF7-49DF-8A06-95F3F6C15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2278"/>
              </p:ext>
            </p:extLst>
          </p:nvPr>
        </p:nvGraphicFramePr>
        <p:xfrm>
          <a:off x="1115568" y="3011424"/>
          <a:ext cx="898709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3160">
                  <a:extLst>
                    <a:ext uri="{9D8B030D-6E8A-4147-A177-3AD203B41FA5}">
                      <a16:colId xmlns:a16="http://schemas.microsoft.com/office/drawing/2014/main" val="2147676018"/>
                    </a:ext>
                  </a:extLst>
                </a:gridCol>
                <a:gridCol w="1145791">
                  <a:extLst>
                    <a:ext uri="{9D8B030D-6E8A-4147-A177-3AD203B41FA5}">
                      <a16:colId xmlns:a16="http://schemas.microsoft.com/office/drawing/2014/main" val="1182072425"/>
                    </a:ext>
                  </a:extLst>
                </a:gridCol>
                <a:gridCol w="2426061">
                  <a:extLst>
                    <a:ext uri="{9D8B030D-6E8A-4147-A177-3AD203B41FA5}">
                      <a16:colId xmlns:a16="http://schemas.microsoft.com/office/drawing/2014/main" val="3969176871"/>
                    </a:ext>
                  </a:extLst>
                </a:gridCol>
                <a:gridCol w="2742083">
                  <a:extLst>
                    <a:ext uri="{9D8B030D-6E8A-4147-A177-3AD203B41FA5}">
                      <a16:colId xmlns:a16="http://schemas.microsoft.com/office/drawing/2014/main" val="3088591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Decimal (Number)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89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1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Expedited Forwarding (EF)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101110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Marcado para Voice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9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Class Selector CS1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>
                          <a:solidFill>
                            <a:srgbClr val="FF0000"/>
                          </a:solidFill>
                        </a:rPr>
                        <a:t>001</a:t>
                      </a:r>
                      <a:r>
                        <a:rPr lang="es-UY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Ip Presedence - DSCP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00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Class Selector CS2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001001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UY" dirty="0"/>
                        <a:t>Ip Presedence – DSCP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Class Selector CS3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001010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656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Class Selector CS4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001011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413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Class Selector CS5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001100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82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Class Selector CS6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001101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57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UY" dirty="0"/>
                        <a:t>Class Selector CS7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001110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004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352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80503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IETF Standard – Pre </a:t>
            </a:r>
            <a:r>
              <a:rPr lang="es-UY" dirty="0"/>
              <a:t>Selección</a:t>
            </a:r>
            <a:r>
              <a:rPr lang="en-US" dirty="0"/>
              <a:t> 21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09F43-4F69-4F44-8A29-8A0F4D016079}"/>
              </a:ext>
            </a:extLst>
          </p:cNvPr>
          <p:cNvSpPr txBox="1"/>
          <p:nvPr/>
        </p:nvSpPr>
        <p:spPr>
          <a:xfrm>
            <a:off x="908304" y="1074509"/>
            <a:ext cx="8887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AF - Assured Forwarding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E7AF9A4-2BF7-49DF-8A06-95F3F6C15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222598"/>
              </p:ext>
            </p:extLst>
          </p:nvPr>
        </p:nvGraphicFramePr>
        <p:xfrm>
          <a:off x="4375755" y="1833635"/>
          <a:ext cx="614476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785">
                  <a:extLst>
                    <a:ext uri="{9D8B030D-6E8A-4147-A177-3AD203B41FA5}">
                      <a16:colId xmlns:a16="http://schemas.microsoft.com/office/drawing/2014/main" val="2147676018"/>
                    </a:ext>
                  </a:extLst>
                </a:gridCol>
                <a:gridCol w="1423352">
                  <a:extLst>
                    <a:ext uri="{9D8B030D-6E8A-4147-A177-3AD203B41FA5}">
                      <a16:colId xmlns:a16="http://schemas.microsoft.com/office/drawing/2014/main" val="1182072425"/>
                    </a:ext>
                  </a:extLst>
                </a:gridCol>
                <a:gridCol w="2148500">
                  <a:extLst>
                    <a:ext uri="{9D8B030D-6E8A-4147-A177-3AD203B41FA5}">
                      <a16:colId xmlns:a16="http://schemas.microsoft.com/office/drawing/2014/main" val="3969176871"/>
                    </a:ext>
                  </a:extLst>
                </a:gridCol>
                <a:gridCol w="1753131">
                  <a:extLst>
                    <a:ext uri="{9D8B030D-6E8A-4147-A177-3AD203B41FA5}">
                      <a16:colId xmlns:a16="http://schemas.microsoft.com/office/drawing/2014/main" val="3088591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Low Drop</a:t>
                      </a:r>
                    </a:p>
                    <a:p>
                      <a:pPr algn="ctr"/>
                      <a:r>
                        <a:rPr lang="es-UY" dirty="0"/>
                        <a:t>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Medium Drop</a:t>
                      </a:r>
                    </a:p>
                    <a:p>
                      <a:pPr algn="ctr"/>
                      <a:r>
                        <a:rPr lang="es-UY" dirty="0"/>
                        <a:t>Probabiity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High Drop</a:t>
                      </a:r>
                    </a:p>
                    <a:p>
                      <a:pPr algn="ctr"/>
                      <a:r>
                        <a:rPr lang="es-UY" dirty="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89757"/>
                  </a:ext>
                </a:extLst>
              </a:tr>
              <a:tr h="450088">
                <a:tc>
                  <a:txBody>
                    <a:bodyPr/>
                    <a:lstStyle/>
                    <a:p>
                      <a:r>
                        <a:rPr lang="es-UY" dirty="0"/>
                        <a:t>Class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AF11 (10)</a:t>
                      </a:r>
                    </a:p>
                    <a:p>
                      <a:pPr algn="ctr"/>
                      <a:r>
                        <a:rPr lang="es-UY" dirty="0">
                          <a:highlight>
                            <a:srgbClr val="FF0000"/>
                          </a:highlight>
                        </a:rPr>
                        <a:t>001</a:t>
                      </a:r>
                      <a:r>
                        <a:rPr lang="es-UY" dirty="0"/>
                        <a:t>010 FTP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AF12 (12)</a:t>
                      </a:r>
                    </a:p>
                    <a:p>
                      <a:pPr algn="ctr"/>
                      <a:r>
                        <a:rPr lang="es-UY" dirty="0"/>
                        <a:t>001010 (SSH)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AF13 (14)</a:t>
                      </a:r>
                    </a:p>
                    <a:p>
                      <a:pPr algn="ctr"/>
                      <a:r>
                        <a:rPr lang="es-UY" dirty="0"/>
                        <a:t>001010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1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Class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AF21 (18)</a:t>
                      </a:r>
                    </a:p>
                    <a:p>
                      <a:pPr algn="ctr"/>
                      <a:r>
                        <a:rPr lang="es-UY" dirty="0"/>
                        <a:t>010010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AF22 (20)</a:t>
                      </a:r>
                    </a:p>
                    <a:p>
                      <a:pPr algn="ctr"/>
                      <a:r>
                        <a:rPr lang="es-UY" dirty="0">
                          <a:highlight>
                            <a:srgbClr val="FF0000"/>
                          </a:highlight>
                        </a:rPr>
                        <a:t>010</a:t>
                      </a:r>
                      <a:r>
                        <a:rPr lang="es-UY" dirty="0"/>
                        <a:t>100 Telnet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AF23 (22)</a:t>
                      </a:r>
                    </a:p>
                    <a:p>
                      <a:pPr algn="ctr"/>
                      <a:r>
                        <a:rPr lang="es-UY" dirty="0"/>
                        <a:t>010110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93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Class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AF31 (26)</a:t>
                      </a:r>
                    </a:p>
                    <a:p>
                      <a:pPr algn="ctr"/>
                      <a:r>
                        <a:rPr lang="es-UY" dirty="0"/>
                        <a:t>011010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AF32 (28)</a:t>
                      </a:r>
                    </a:p>
                    <a:p>
                      <a:pPr algn="ctr"/>
                      <a:r>
                        <a:rPr lang="es-UY" dirty="0"/>
                        <a:t>011100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AF33 (30)</a:t>
                      </a:r>
                    </a:p>
                    <a:p>
                      <a:pPr algn="ctr"/>
                      <a:r>
                        <a:rPr lang="es-UY" dirty="0"/>
                        <a:t>011110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00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Class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AF41 (34)</a:t>
                      </a:r>
                    </a:p>
                    <a:p>
                      <a:pPr algn="ctr"/>
                      <a:r>
                        <a:rPr lang="es-UY" dirty="0"/>
                        <a:t>100010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AF42 (36)</a:t>
                      </a:r>
                    </a:p>
                    <a:p>
                      <a:pPr algn="ctr"/>
                      <a:r>
                        <a:rPr lang="es-UY" dirty="0"/>
                        <a:t>100100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AF43 (38)</a:t>
                      </a:r>
                    </a:p>
                    <a:p>
                      <a:pPr algn="ctr"/>
                      <a:r>
                        <a:rPr lang="es-UY" dirty="0"/>
                        <a:t>100010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479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CEF78C5-018B-482A-9258-7DBFB88FB96D}"/>
              </a:ext>
            </a:extLst>
          </p:cNvPr>
          <p:cNvSpPr txBox="1"/>
          <p:nvPr/>
        </p:nvSpPr>
        <p:spPr>
          <a:xfrm>
            <a:off x="576072" y="1833635"/>
            <a:ext cx="343814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400" dirty="0"/>
              <a:t>AF </a:t>
            </a:r>
            <a:r>
              <a:rPr lang="es-UY" sz="1400" dirty="0">
                <a:solidFill>
                  <a:srgbClr val="0070C0"/>
                </a:solidFill>
              </a:rPr>
              <a:t>1</a:t>
            </a:r>
            <a:r>
              <a:rPr lang="es-UY" sz="1400" dirty="0">
                <a:solidFill>
                  <a:srgbClr val="FF0000"/>
                </a:solidFill>
              </a:rPr>
              <a:t>2</a:t>
            </a:r>
          </a:p>
          <a:p>
            <a:r>
              <a:rPr lang="es-UY" sz="1400" dirty="0">
                <a:solidFill>
                  <a:srgbClr val="0070C0"/>
                </a:solidFill>
              </a:rPr>
              <a:t>1 – Representa los 3 Bits de Ip Presedence</a:t>
            </a:r>
          </a:p>
          <a:p>
            <a:r>
              <a:rPr lang="es-UY" sz="1400" dirty="0">
                <a:solidFill>
                  <a:srgbClr val="0070C0"/>
                </a:solidFill>
              </a:rPr>
              <a:t>       001</a:t>
            </a:r>
          </a:p>
          <a:p>
            <a:r>
              <a:rPr lang="es-UY" sz="1400" dirty="0">
                <a:solidFill>
                  <a:srgbClr val="FF0000"/>
                </a:solidFill>
              </a:rPr>
              <a:t>2 – Representa el Drop Probability</a:t>
            </a:r>
          </a:p>
          <a:p>
            <a:endParaRPr lang="es-UY" sz="1400" dirty="0">
              <a:solidFill>
                <a:srgbClr val="FF0000"/>
              </a:solidFill>
            </a:endParaRPr>
          </a:p>
          <a:p>
            <a:endParaRPr lang="es-UY" sz="1400" dirty="0">
              <a:solidFill>
                <a:srgbClr val="FF0000"/>
              </a:solidFill>
            </a:endParaRPr>
          </a:p>
          <a:p>
            <a:r>
              <a:rPr lang="es-UY" sz="1400" dirty="0"/>
              <a:t>AF11 –  FTP</a:t>
            </a:r>
          </a:p>
          <a:p>
            <a:r>
              <a:rPr lang="es-UY" sz="1400" dirty="0"/>
              <a:t>AF22 -  Telnet</a:t>
            </a:r>
          </a:p>
          <a:p>
            <a:endParaRPr lang="es-UY" sz="1400" dirty="0"/>
          </a:p>
          <a:p>
            <a:r>
              <a:rPr lang="es-UY" sz="1400" dirty="0"/>
              <a:t>¿Si la cola se esta llenando?</a:t>
            </a:r>
          </a:p>
          <a:p>
            <a:r>
              <a:rPr lang="es-UY" sz="1400" dirty="0"/>
              <a:t>A quien elimino primero</a:t>
            </a:r>
          </a:p>
          <a:p>
            <a:endParaRPr lang="es-UY" sz="1400" dirty="0"/>
          </a:p>
          <a:p>
            <a:r>
              <a:rPr lang="es-UY" sz="1400" dirty="0"/>
              <a:t>El valor del Ip Presedence no tiene nada que ver con la eliminación </a:t>
            </a:r>
          </a:p>
          <a:p>
            <a:endParaRPr lang="es-UY" sz="1400" dirty="0"/>
          </a:p>
          <a:p>
            <a:endParaRPr lang="es-UY" sz="1400" dirty="0"/>
          </a:p>
          <a:p>
            <a:endParaRPr lang="es-UY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171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80503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ENCOLADO  CB-WFQ  VS LLQ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A96F4-A9C5-405D-B142-83FDC9CE7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71" y="1656688"/>
            <a:ext cx="11194326" cy="454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30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80503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ENCOLADO  CB-WFQ  VS LLQ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DFF399-073D-4C46-8526-A3D911C522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42"/>
          <a:stretch/>
        </p:blipFill>
        <p:spPr>
          <a:xfrm>
            <a:off x="1080387" y="1143000"/>
            <a:ext cx="10031225" cy="512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90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94927"/>
            <a:ext cx="10405872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MQC – Modular Quality of Service Command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78A41-C6DD-4B1F-8541-FE725F30D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6755"/>
            <a:ext cx="2988418" cy="4065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26D3FA-A561-49C0-A9A9-D1E7E0DF4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846" y="1396363"/>
            <a:ext cx="3023057" cy="4065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0F3648-4C5E-47FF-A873-6316A40B0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204" y="1274503"/>
            <a:ext cx="2891158" cy="406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87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Entender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que es un Dial-Peer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2" descr="What is Dial Peer? | Octa Networks">
            <a:extLst>
              <a:ext uri="{FF2B5EF4-FFF2-40B4-BE49-F238E27FC236}">
                <a16:creationId xmlns:a16="http://schemas.microsoft.com/office/drawing/2014/main" id="{BBA28676-7EB1-4B6B-B0A1-8BD739EF3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4603" y="1670241"/>
            <a:ext cx="4282481" cy="337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79D4EFC-1E3B-4ACD-B219-39045397F9EC}"/>
              </a:ext>
            </a:extLst>
          </p:cNvPr>
          <p:cNvSpPr txBox="1"/>
          <p:nvPr/>
        </p:nvSpPr>
        <p:spPr>
          <a:xfrm>
            <a:off x="507029" y="1597729"/>
            <a:ext cx="7127156" cy="289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Tx/>
              <a:buChar char="•"/>
            </a:pPr>
            <a:r>
              <a:rPr lang="es-UY" altLang="es-UY" dirty="0"/>
              <a:t>Un dial peer es un </a:t>
            </a:r>
            <a:r>
              <a:rPr lang="es-UY" altLang="es-UY" b="1" u="sng" dirty="0"/>
              <a:t>endpoint</a:t>
            </a:r>
            <a:r>
              <a:rPr lang="es-UY" altLang="es-UY" b="1" dirty="0"/>
              <a:t> direccionable </a:t>
            </a:r>
            <a:r>
              <a:rPr lang="es-UY" altLang="es-UY" dirty="0"/>
              <a:t>para un llamado.</a:t>
            </a:r>
          </a:p>
          <a:p>
            <a:pPr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Tx/>
              <a:buChar char="•"/>
            </a:pPr>
            <a:r>
              <a:rPr lang="es-UY" altLang="es-UY" dirty="0"/>
              <a:t>Los dial peers establecen </a:t>
            </a:r>
            <a:r>
              <a:rPr lang="es-UY" altLang="es-UY" dirty="0">
                <a:solidFill>
                  <a:srgbClr val="FF0000"/>
                </a:solidFill>
              </a:rPr>
              <a:t>conexiones lógicas</a:t>
            </a:r>
            <a:r>
              <a:rPr lang="es-UY" altLang="es-UY" dirty="0"/>
              <a:t>, llamado </a:t>
            </a:r>
            <a:r>
              <a:rPr lang="es-UY" altLang="es-UY" dirty="0">
                <a:solidFill>
                  <a:srgbClr val="FF0000"/>
                </a:solidFill>
              </a:rPr>
              <a:t>call legs</a:t>
            </a:r>
            <a:r>
              <a:rPr lang="es-UY" altLang="es-UY" dirty="0"/>
              <a:t>,    para completar un llamado </a:t>
            </a:r>
            <a:r>
              <a:rPr lang="es-UY" altLang="es-UY" dirty="0" err="1"/>
              <a:t>end-to-end</a:t>
            </a:r>
            <a:r>
              <a:rPr lang="es-UY" altLang="es-UY" dirty="0"/>
              <a:t>.</a:t>
            </a:r>
          </a:p>
          <a:p>
            <a:pPr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Tx/>
              <a:buChar char="•"/>
            </a:pPr>
            <a:r>
              <a:rPr lang="es-UY" altLang="es-UY" dirty="0"/>
              <a:t>Los routers Cisco de voz soportan 2 tipos básicos de dial peers</a:t>
            </a:r>
          </a:p>
          <a:p>
            <a:pPr lvl="1" algn="l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</a:pPr>
            <a:endParaRPr lang="es-UY" altLang="es-UY" dirty="0"/>
          </a:p>
          <a:p>
            <a:pPr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Tx/>
              <a:buChar char="–"/>
            </a:pPr>
            <a:r>
              <a:rPr lang="es-UY" altLang="es-UY" sz="2000" b="1" dirty="0"/>
              <a:t>POTS dial peers</a:t>
            </a:r>
            <a:r>
              <a:rPr lang="es-UY" altLang="es-UY" sz="2000" dirty="0"/>
              <a:t>: Conectan una red telefónica tradicional.</a:t>
            </a:r>
          </a:p>
          <a:p>
            <a:pPr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Tx/>
              <a:buChar char="–"/>
            </a:pPr>
            <a:endParaRPr lang="es-UY" altLang="es-UY" sz="2000" b="1" u="sng" dirty="0"/>
          </a:p>
          <a:p>
            <a:pPr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Tx/>
              <a:buChar char="–"/>
            </a:pPr>
            <a:r>
              <a:rPr lang="es-UY" altLang="es-UY" sz="2000" b="1" dirty="0"/>
              <a:t>VoIP dial peers:  </a:t>
            </a:r>
            <a:r>
              <a:rPr lang="es-UY" altLang="es-UY" sz="2000" dirty="0"/>
              <a:t>Se conectan sobre una red de paquetes, (red IP)</a:t>
            </a:r>
            <a:r>
              <a:rPr lang="es-UY" altLang="es-UY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6509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Dial-Peers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6FAC4E0A-9A28-4559-98E4-2AD4AEEBFB4D}"/>
              </a:ext>
            </a:extLst>
          </p:cNvPr>
          <p:cNvGrpSpPr>
            <a:grpSpLocks/>
          </p:cNvGrpSpPr>
          <p:nvPr/>
        </p:nvGrpSpPr>
        <p:grpSpPr bwMode="auto">
          <a:xfrm>
            <a:off x="1485901" y="1387475"/>
            <a:ext cx="7743825" cy="4784725"/>
            <a:chOff x="936" y="874"/>
            <a:chExt cx="4878" cy="3014"/>
          </a:xfrm>
        </p:grpSpPr>
        <p:pic>
          <p:nvPicPr>
            <p:cNvPr id="11" name="Picture 3" descr="008G_119">
              <a:extLst>
                <a:ext uri="{FF2B5EF4-FFF2-40B4-BE49-F238E27FC236}">
                  <a16:creationId xmlns:a16="http://schemas.microsoft.com/office/drawing/2014/main" id="{39868A83-0430-4EB0-A5B9-1855EFDD53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" y="874"/>
              <a:ext cx="4878" cy="2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AB61DEEC-3303-43FE-9192-58EAF3790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" y="3552"/>
              <a:ext cx="192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UY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0035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POTS Dial Peers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5">
            <a:extLst>
              <a:ext uri="{FF2B5EF4-FFF2-40B4-BE49-F238E27FC236}">
                <a16:creationId xmlns:a16="http://schemas.microsoft.com/office/drawing/2014/main" id="{902C11DA-D634-41C6-83E1-D114D39C2C14}"/>
              </a:ext>
            </a:extLst>
          </p:cNvPr>
          <p:cNvGrpSpPr>
            <a:grpSpLocks/>
          </p:cNvGrpSpPr>
          <p:nvPr/>
        </p:nvGrpSpPr>
        <p:grpSpPr bwMode="auto">
          <a:xfrm>
            <a:off x="2770294" y="1261968"/>
            <a:ext cx="4965530" cy="4561677"/>
            <a:chOff x="672" y="528"/>
            <a:chExt cx="4272" cy="3648"/>
          </a:xfrm>
        </p:grpSpPr>
        <p:pic>
          <p:nvPicPr>
            <p:cNvPr id="14" name="Picture 3" descr="008G_124">
              <a:extLst>
                <a:ext uri="{FF2B5EF4-FFF2-40B4-BE49-F238E27FC236}">
                  <a16:creationId xmlns:a16="http://schemas.microsoft.com/office/drawing/2014/main" id="{6159F741-AA3A-41FA-835F-5A01C5D65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528"/>
              <a:ext cx="4224" cy="3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2D090182-5B7D-4A71-B1E1-6DCE25873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3648"/>
              <a:ext cx="144" cy="5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UY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6046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Práctica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1 - Configuración de Pots Dial-Peers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48AC6A4D-1457-4072-9548-EACC43DDA81E}"/>
              </a:ext>
            </a:extLst>
          </p:cNvPr>
          <p:cNvGrpSpPr>
            <a:grpSpLocks/>
          </p:cNvGrpSpPr>
          <p:nvPr/>
        </p:nvGrpSpPr>
        <p:grpSpPr bwMode="auto">
          <a:xfrm>
            <a:off x="1657527" y="1371600"/>
            <a:ext cx="7924800" cy="4114800"/>
            <a:chOff x="528" y="1104"/>
            <a:chExt cx="4992" cy="2592"/>
          </a:xfrm>
        </p:grpSpPr>
        <p:pic>
          <p:nvPicPr>
            <p:cNvPr id="11" name="Picture 3" descr="008G_500">
              <a:extLst>
                <a:ext uri="{FF2B5EF4-FFF2-40B4-BE49-F238E27FC236}">
                  <a16:creationId xmlns:a16="http://schemas.microsoft.com/office/drawing/2014/main" id="{7385A59C-A9B5-415E-9AE8-41FA24909C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344"/>
              <a:ext cx="4890" cy="2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17D93B46-99EE-4356-9DAA-8E43DA59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8" y="1104"/>
              <a:ext cx="192" cy="25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UY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89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3751</Words>
  <Application>Microsoft Office PowerPoint</Application>
  <PresentationFormat>Panorámica</PresentationFormat>
  <Paragraphs>775</Paragraphs>
  <Slides>59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Microsoft Sans Serif</vt:lpstr>
      <vt:lpstr>Roboto</vt:lpstr>
      <vt:lpstr>Office Theme</vt:lpstr>
      <vt:lpstr>COMUNIACIONES  UNIFICADAS  Marzo 2021 </vt:lpstr>
      <vt:lpstr>Repaso Clase Anterior</vt:lpstr>
      <vt:lpstr>Dial-Peer</vt:lpstr>
      <vt:lpstr>Call Leg</vt:lpstr>
      <vt:lpstr>Configurando Dial-Peers</vt:lpstr>
      <vt:lpstr>Entender que es un Dial-Peer</vt:lpstr>
      <vt:lpstr>Dial-Peers</vt:lpstr>
      <vt:lpstr>POTS Dial Peers</vt:lpstr>
      <vt:lpstr>Práctica 1 - Configuración de Pots Dial-Peers</vt:lpstr>
      <vt:lpstr>Práctica 1 - Configuración de Pots Dial-Peers</vt:lpstr>
      <vt:lpstr>Voip Dial-Peers</vt:lpstr>
      <vt:lpstr>Practica 2 - Configuración de Voip Dial-Peers</vt:lpstr>
      <vt:lpstr>Practica 2 - Configuración de Voip Dial-Peers</vt:lpstr>
      <vt:lpstr>Matching Inbound Dial Peers</vt:lpstr>
      <vt:lpstr>Matching Inbound Dial Peers</vt:lpstr>
      <vt:lpstr>Default Dial-Peer</vt:lpstr>
      <vt:lpstr>Default Dial-Peer</vt:lpstr>
      <vt:lpstr>Llamada Entrante</vt:lpstr>
      <vt:lpstr>Ejercicio  - Matching Inbound Dial Peers</vt:lpstr>
      <vt:lpstr>Matching Inbound Dial Peers</vt:lpstr>
      <vt:lpstr>Preference y Hunt Group </vt:lpstr>
      <vt:lpstr>Hunt Group</vt:lpstr>
      <vt:lpstr>Consumo y Fowarding de Dígitos</vt:lpstr>
      <vt:lpstr>Dígitos Colectado por el Router</vt:lpstr>
      <vt:lpstr>Escenario 3</vt:lpstr>
      <vt:lpstr>Escenario 3</vt:lpstr>
      <vt:lpstr>Puertos FXO / E1  Trunk SIP</vt:lpstr>
      <vt:lpstr>Incoming Called Number</vt:lpstr>
      <vt:lpstr>Llamada Saliente</vt:lpstr>
      <vt:lpstr>Salidas a la PSTN FXO/ E1</vt:lpstr>
      <vt:lpstr>Salida a la PSTN por SIP</vt:lpstr>
      <vt:lpstr>Presentación de PowerPoint</vt:lpstr>
      <vt:lpstr>QOS</vt:lpstr>
      <vt:lpstr>Fundamentos de QoS – 3 Categorías</vt:lpstr>
      <vt:lpstr>Tres Categorías</vt:lpstr>
      <vt:lpstr>Mecanismos de QoS</vt:lpstr>
      <vt:lpstr>Mecanismos QoS    Clasificación y Marcado</vt:lpstr>
      <vt:lpstr>Mecanismos QoS – Clasificación y Marcado</vt:lpstr>
      <vt:lpstr>Mecanismo QoS    Encolado</vt:lpstr>
      <vt:lpstr>QoS - Encolado</vt:lpstr>
      <vt:lpstr>QoS - Encolado</vt:lpstr>
      <vt:lpstr>QoS Mechanisms  - Mecanismos Encolados</vt:lpstr>
      <vt:lpstr>Mecanismo QoS    Evitar Congestion</vt:lpstr>
      <vt:lpstr>QOS – Evitar Congestion</vt:lpstr>
      <vt:lpstr>QOS – Evitar Congestion</vt:lpstr>
      <vt:lpstr>Mecanismo QoS    Policing and Shaping</vt:lpstr>
      <vt:lpstr>QOS - Policy and Shaping</vt:lpstr>
      <vt:lpstr>QOS - Compression</vt:lpstr>
      <vt:lpstr>QOS - Compresión</vt:lpstr>
      <vt:lpstr>QOS - Compresión</vt:lpstr>
      <vt:lpstr>QOS - Compresión</vt:lpstr>
      <vt:lpstr>QOS - Markings</vt:lpstr>
      <vt:lpstr>QOS – Markings – Layer 2</vt:lpstr>
      <vt:lpstr>QOS – Markings Layer3</vt:lpstr>
      <vt:lpstr>IETF Standard – Pre Selección 21 </vt:lpstr>
      <vt:lpstr>IETF Standard – Pre Selección 21 </vt:lpstr>
      <vt:lpstr>ENCOLADO  CB-WFQ  VS LLQ</vt:lpstr>
      <vt:lpstr>ENCOLADO  CB-WFQ  VS LLQ</vt:lpstr>
      <vt:lpstr>MQC – Modular Quality of Service Command 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COMUNIACIONES  UNIFICADAS  Agosto 2020 </dc:title>
  <dc:creator>Suren Keushkerian</dc:creator>
  <cp:lastModifiedBy>Suren Keushkerian</cp:lastModifiedBy>
  <cp:revision>5</cp:revision>
  <dcterms:created xsi:type="dcterms:W3CDTF">2020-09-14T21:25:01Z</dcterms:created>
  <dcterms:modified xsi:type="dcterms:W3CDTF">2022-09-06T20:44:03Z</dcterms:modified>
</cp:coreProperties>
</file>